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72" r:id="rId3"/>
    <p:sldId id="270" r:id="rId4"/>
    <p:sldId id="274" r:id="rId5"/>
    <p:sldId id="276" r:id="rId6"/>
  </p:sldIdLst>
  <p:sldSz cx="36576000" cy="20574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kki Helin" initials="HH" lastIdx="1" clrIdx="0">
    <p:extLst>
      <p:ext uri="{19B8F6BF-5375-455C-9EA6-DF929625EA0E}">
        <p15:presenceInfo xmlns:p15="http://schemas.microsoft.com/office/powerpoint/2012/main" userId="S-1-5-21-484763869-1957994488-1801674531-5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D9D9D9"/>
    <a:srgbClr val="FF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helin\Downloads\ipres-2024-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83-4B29-9EB3-9EEE4190EFD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83-4B29-9EB3-9EEE4190EFDC}"/>
              </c:ext>
            </c:extLst>
          </c:dPt>
          <c:dPt>
            <c:idx val="2"/>
            <c:invertIfNegative val="0"/>
            <c:bubble3D val="0"/>
            <c:spPr>
              <a:solidFill>
                <a:srgbClr val="830051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83-4B29-9EB3-9EEE4190EFDC}"/>
              </c:ext>
            </c:extLst>
          </c:dPt>
          <c:dPt>
            <c:idx val="3"/>
            <c:invertIfNegative val="0"/>
            <c:bubble3D val="0"/>
            <c:spPr>
              <a:solidFill>
                <a:srgbClr val="5E6971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83-4B29-9EB3-9EEE4190EFDC}"/>
              </c:ext>
            </c:extLst>
          </c:dPt>
          <c:dPt>
            <c:idx val="4"/>
            <c:invertIfNegative val="0"/>
            <c:bubble3D val="0"/>
            <c:spPr>
              <a:solidFill>
                <a:srgbClr val="006778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83-4B29-9EB3-9EEE4190EFDC}"/>
              </c:ext>
            </c:extLst>
          </c:dPt>
          <c:dPt>
            <c:idx val="5"/>
            <c:invertIfNegative val="0"/>
            <c:bubble3D val="0"/>
            <c:spPr>
              <a:solidFill>
                <a:srgbClr val="830051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83-4B29-9EB3-9EEE4190EFDC}"/>
              </c:ext>
            </c:extLst>
          </c:dPt>
          <c:dLbls>
            <c:delete val="1"/>
          </c:dLbls>
          <c:cat>
            <c:strRef>
              <c:f>Sheet4!$A$1:$A$6</c:f>
              <c:strCache>
                <c:ptCount val="6"/>
                <c:pt idx="0">
                  <c:v>Wind</c:v>
                </c:pt>
                <c:pt idx="1">
                  <c:v>Nuclear</c:v>
                </c:pt>
                <c:pt idx="2">
                  <c:v>Hydro</c:v>
                </c:pt>
                <c:pt idx="3">
                  <c:v>Sun</c:v>
                </c:pt>
                <c:pt idx="4">
                  <c:v>Natural gas</c:v>
                </c:pt>
                <c:pt idx="5">
                  <c:v>Coal</c:v>
                </c:pt>
              </c:strCache>
            </c:strRef>
          </c:cat>
          <c:val>
            <c:numRef>
              <c:f>Sheet4!$B$1:$B$6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24</c:v>
                </c:pt>
                <c:pt idx="3">
                  <c:v>41</c:v>
                </c:pt>
                <c:pt idx="4">
                  <c:v>201</c:v>
                </c:pt>
                <c:pt idx="5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83-4B29-9EB3-9EEE4190EF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7"/>
        <c:axId val="1783206208"/>
        <c:axId val="1761901792"/>
      </c:barChart>
      <c:catAx>
        <c:axId val="17832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8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fi-FI"/>
          </a:p>
        </c:txPr>
        <c:crossAx val="1761901792"/>
        <c:crosses val="autoZero"/>
        <c:auto val="1"/>
        <c:lblAlgn val="ctr"/>
        <c:lblOffset val="100"/>
        <c:noMultiLvlLbl val="0"/>
      </c:catAx>
      <c:valAx>
        <c:axId val="1761901792"/>
        <c:scaling>
          <c:orientation val="minMax"/>
        </c:scaling>
        <c:delete val="1"/>
        <c:axPos val="l"/>
        <c:majorGridlines>
          <c:spPr>
            <a:ln w="5080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8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kg CO</a:t>
                </a:r>
                <a:r>
                  <a:rPr lang="en-GB" baseline="-25000" dirty="0"/>
                  <a:t>2</a:t>
                </a:r>
                <a:r>
                  <a:rPr lang="en-GB" dirty="0"/>
                  <a:t>ekv / 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800" b="0" i="0" u="none" strike="noStrike" kern="1200" baseline="0">
                  <a:solidFill>
                    <a:schemeClr val="tx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crossAx val="1783206208"/>
        <c:crosses val="autoZero"/>
        <c:crossBetween val="between"/>
      </c:valAx>
      <c:spPr>
        <a:noFill/>
        <a:ln w="508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3800">
          <a:solidFill>
            <a:schemeClr val="tx1"/>
          </a:solidFill>
          <a:latin typeface="Candara" panose="020E050203030302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30T12:56:4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10292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30T12:56:4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10292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30T12:56:4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10292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30T12:56:4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10292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3T12:26:41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10292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30T12:56:4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10292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3T12:44:11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29501 10954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475E9-24C7-4A7C-9FD9-76A7FC9546C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8B767-13DF-4553-B21A-8EBB7D5106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96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8B767-13DF-4553-B21A-8EBB7D5106D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29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8B767-13DF-4553-B21A-8EBB7D5106D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51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8B767-13DF-4553-B21A-8EBB7D5106D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40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8B767-13DF-4553-B21A-8EBB7D5106D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92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8B767-13DF-4553-B21A-8EBB7D5106D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46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2F09-0CA6-2F80-CB8A-0321BCA27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3" y="3367089"/>
            <a:ext cx="27432000" cy="7162800"/>
          </a:xfrm>
        </p:spPr>
        <p:txBody>
          <a:bodyPr anchor="b"/>
          <a:lstStyle>
            <a:lvl1pPr algn="ctr">
              <a:defRPr sz="4045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6876E-039C-2606-F31C-C3C747AB5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3" y="10806114"/>
            <a:ext cx="27432000" cy="4967286"/>
          </a:xfrm>
        </p:spPr>
        <p:txBody>
          <a:bodyPr/>
          <a:lstStyle>
            <a:lvl1pPr marL="0" indent="0" algn="ctr">
              <a:buNone/>
              <a:defRPr sz="1619"/>
            </a:lvl1pPr>
            <a:lvl2pPr marL="308213" indent="0" algn="ctr">
              <a:buNone/>
              <a:defRPr sz="1348"/>
            </a:lvl2pPr>
            <a:lvl3pPr marL="616427" indent="0" algn="ctr">
              <a:buNone/>
              <a:defRPr sz="1213"/>
            </a:lvl3pPr>
            <a:lvl4pPr marL="924640" indent="0" algn="ctr">
              <a:buNone/>
              <a:defRPr sz="1078"/>
            </a:lvl4pPr>
            <a:lvl5pPr marL="1232853" indent="0" algn="ctr">
              <a:buNone/>
              <a:defRPr sz="1078"/>
            </a:lvl5pPr>
            <a:lvl6pPr marL="1541066" indent="0" algn="ctr">
              <a:buNone/>
              <a:defRPr sz="1078"/>
            </a:lvl6pPr>
            <a:lvl7pPr marL="1849279" indent="0" algn="ctr">
              <a:buNone/>
              <a:defRPr sz="1078"/>
            </a:lvl7pPr>
            <a:lvl8pPr marL="2157492" indent="0" algn="ctr">
              <a:buNone/>
              <a:defRPr sz="1078"/>
            </a:lvl8pPr>
            <a:lvl9pPr marL="2465705" indent="0" algn="ctr">
              <a:buNone/>
              <a:defRPr sz="1078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E288-655D-1DA8-C6A3-2B07F165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A6D-96C5-58F5-1CE5-92723FB5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CC19-6EEA-40CD-FC74-5FDD832F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94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BF2E-28F1-7E24-DF94-4DD3B836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DC96C-D3DF-331B-1146-19BFD106D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A180C-5822-C42A-CDC6-F33224D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3972F-3F48-884A-6747-F958F0C4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8E25E-D1C3-50F4-5657-B946926C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7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2F4F7-720B-F5A3-1C13-DBE28E5F3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6174700" y="1095377"/>
            <a:ext cx="7886700" cy="1743551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FFA53-B309-2C28-81EE-77949E9FD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14601" y="1095377"/>
            <a:ext cx="23202900" cy="1743551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39A7-A06F-096B-C42E-83AAEF17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5E41-C27A-EE0D-1FA7-643C4F26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E160-A8EA-2EB1-0272-BAE05BD3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721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085E-19C2-A3D4-85E1-58EEC0F9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B8A1-E648-CFCA-AADF-2363C05A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0DB2E-7D42-0668-788F-136C5455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836D-FB04-B9CE-7734-964EC1A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0040-3B90-186D-37DA-AA233A20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766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7E40-7F06-092E-A0A0-1A12197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2" y="5129217"/>
            <a:ext cx="31546801" cy="8558211"/>
          </a:xfrm>
        </p:spPr>
        <p:txBody>
          <a:bodyPr anchor="b"/>
          <a:lstStyle>
            <a:lvl1pPr>
              <a:defRPr sz="4045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0A751-2A16-D1D2-88F0-E268510B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552" y="13768390"/>
            <a:ext cx="31546801" cy="4500561"/>
          </a:xfrm>
        </p:spPr>
        <p:txBody>
          <a:bodyPr/>
          <a:lstStyle>
            <a:lvl1pPr marL="0" indent="0">
              <a:buNone/>
              <a:defRPr sz="1619">
                <a:solidFill>
                  <a:schemeClr val="tx1">
                    <a:tint val="82000"/>
                  </a:schemeClr>
                </a:solidFill>
              </a:defRPr>
            </a:lvl1pPr>
            <a:lvl2pPr marL="308213" indent="0">
              <a:buNone/>
              <a:defRPr sz="1348">
                <a:solidFill>
                  <a:schemeClr val="tx1">
                    <a:tint val="82000"/>
                  </a:schemeClr>
                </a:solidFill>
              </a:defRPr>
            </a:lvl2pPr>
            <a:lvl3pPr marL="616427" indent="0">
              <a:buNone/>
              <a:defRPr sz="1213">
                <a:solidFill>
                  <a:schemeClr val="tx1">
                    <a:tint val="82000"/>
                  </a:schemeClr>
                </a:solidFill>
              </a:defRPr>
            </a:lvl3pPr>
            <a:lvl4pPr marL="924640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4pPr>
            <a:lvl5pPr marL="1232853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5pPr>
            <a:lvl6pPr marL="1541066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6pPr>
            <a:lvl7pPr marL="1849279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7pPr>
            <a:lvl8pPr marL="2157492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8pPr>
            <a:lvl9pPr marL="2465705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C7044-4684-6A38-6A7A-AE5C28EB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20666-1104-E35D-4BD4-C89DED5B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29E4-F7D8-5C1E-EC67-A6DF1B2E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0059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73E7-66AC-4C68-4CFD-8161CE3B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F390-18C9-CAF2-0E92-D74C0276F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69F22-2E66-D957-4961-CE125608E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C082A-76C1-C6FE-DF57-4C5B6980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4534A-B0C3-079C-3D69-B94518AB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21491-8ACD-4E49-5DFF-13D1C55C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405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DA13-3918-0318-821B-CFDEA302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6" y="1095376"/>
            <a:ext cx="31546801" cy="39766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02A39-430C-6C21-70FC-E79B98E65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368" y="5043489"/>
            <a:ext cx="15473360" cy="2471736"/>
          </a:xfrm>
        </p:spPr>
        <p:txBody>
          <a:bodyPr anchor="b"/>
          <a:lstStyle>
            <a:lvl1pPr marL="0" indent="0">
              <a:buNone/>
              <a:defRPr sz="1619" b="1"/>
            </a:lvl1pPr>
            <a:lvl2pPr marL="308213" indent="0">
              <a:buNone/>
              <a:defRPr sz="1348" b="1"/>
            </a:lvl2pPr>
            <a:lvl3pPr marL="616427" indent="0">
              <a:buNone/>
              <a:defRPr sz="1213" b="1"/>
            </a:lvl3pPr>
            <a:lvl4pPr marL="924640" indent="0">
              <a:buNone/>
              <a:defRPr sz="1078" b="1"/>
            </a:lvl4pPr>
            <a:lvl5pPr marL="1232853" indent="0">
              <a:buNone/>
              <a:defRPr sz="1078" b="1"/>
            </a:lvl5pPr>
            <a:lvl6pPr marL="1541066" indent="0">
              <a:buNone/>
              <a:defRPr sz="1078" b="1"/>
            </a:lvl6pPr>
            <a:lvl7pPr marL="1849279" indent="0">
              <a:buNone/>
              <a:defRPr sz="1078" b="1"/>
            </a:lvl7pPr>
            <a:lvl8pPr marL="2157492" indent="0">
              <a:buNone/>
              <a:defRPr sz="1078" b="1"/>
            </a:lvl8pPr>
            <a:lvl9pPr marL="2465705" indent="0">
              <a:buNone/>
              <a:defRPr sz="107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FD7E5-DCAE-F1D9-F24A-473F2EDC4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9368" y="7515225"/>
            <a:ext cx="15473360" cy="110537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954C8-2756-99C5-52C0-9129FF30D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516602" y="5043489"/>
            <a:ext cx="15549565" cy="2471736"/>
          </a:xfrm>
        </p:spPr>
        <p:txBody>
          <a:bodyPr anchor="b"/>
          <a:lstStyle>
            <a:lvl1pPr marL="0" indent="0">
              <a:buNone/>
              <a:defRPr sz="1619" b="1"/>
            </a:lvl1pPr>
            <a:lvl2pPr marL="308213" indent="0">
              <a:buNone/>
              <a:defRPr sz="1348" b="1"/>
            </a:lvl2pPr>
            <a:lvl3pPr marL="616427" indent="0">
              <a:buNone/>
              <a:defRPr sz="1213" b="1"/>
            </a:lvl3pPr>
            <a:lvl4pPr marL="924640" indent="0">
              <a:buNone/>
              <a:defRPr sz="1078" b="1"/>
            </a:lvl4pPr>
            <a:lvl5pPr marL="1232853" indent="0">
              <a:buNone/>
              <a:defRPr sz="1078" b="1"/>
            </a:lvl5pPr>
            <a:lvl6pPr marL="1541066" indent="0">
              <a:buNone/>
              <a:defRPr sz="1078" b="1"/>
            </a:lvl6pPr>
            <a:lvl7pPr marL="1849279" indent="0">
              <a:buNone/>
              <a:defRPr sz="1078" b="1"/>
            </a:lvl7pPr>
            <a:lvl8pPr marL="2157492" indent="0">
              <a:buNone/>
              <a:defRPr sz="1078" b="1"/>
            </a:lvl8pPr>
            <a:lvl9pPr marL="2465705" indent="0">
              <a:buNone/>
              <a:defRPr sz="107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0581-DB52-A51D-F2A9-0FAA72305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16602" y="7515225"/>
            <a:ext cx="15549565" cy="110537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923F6-9061-ABC5-CD42-EFC3E2C8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3D290-EC37-7B05-736D-A58B3EC2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2FF02-411D-F548-4420-CBAE26E0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930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84FB-14F0-4165-2CB4-C1B1E870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0E852-82C9-0AE6-385F-D26C90C4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9E660-2F0C-0FA5-FC84-B639E154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5FA3-3E80-994C-35AA-8CF314A8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08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6C068-3FC0-8D10-9672-B17C86B0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57967-64D2-590D-2126-E9150302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0E3DF-1AF4-4E8F-E170-F3B651C5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4133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4A93-F34F-6790-C379-3469787E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6" y="1371601"/>
            <a:ext cx="11796711" cy="4800600"/>
          </a:xfrm>
        </p:spPr>
        <p:txBody>
          <a:bodyPr anchor="b"/>
          <a:lstStyle>
            <a:lvl1pPr>
              <a:defRPr sz="2157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1A90-8F47-EFAE-9BA4-2CB36485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564" y="2962278"/>
            <a:ext cx="18516600" cy="14620875"/>
          </a:xfrm>
        </p:spPr>
        <p:txBody>
          <a:bodyPr/>
          <a:lstStyle>
            <a:lvl1pPr>
              <a:defRPr sz="2157"/>
            </a:lvl1pPr>
            <a:lvl2pPr>
              <a:defRPr sz="1887"/>
            </a:lvl2pPr>
            <a:lvl3pPr>
              <a:defRPr sz="1619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076E7-73E8-EE3B-C1DA-19939E61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366" y="6172202"/>
            <a:ext cx="11796711" cy="11434764"/>
          </a:xfrm>
        </p:spPr>
        <p:txBody>
          <a:bodyPr/>
          <a:lstStyle>
            <a:lvl1pPr marL="0" indent="0">
              <a:buNone/>
              <a:defRPr sz="1078"/>
            </a:lvl1pPr>
            <a:lvl2pPr marL="308213" indent="0">
              <a:buNone/>
              <a:defRPr sz="944"/>
            </a:lvl2pPr>
            <a:lvl3pPr marL="616427" indent="0">
              <a:buNone/>
              <a:defRPr sz="809"/>
            </a:lvl3pPr>
            <a:lvl4pPr marL="924640" indent="0">
              <a:buNone/>
              <a:defRPr sz="674"/>
            </a:lvl4pPr>
            <a:lvl5pPr marL="1232853" indent="0">
              <a:buNone/>
              <a:defRPr sz="674"/>
            </a:lvl5pPr>
            <a:lvl6pPr marL="1541066" indent="0">
              <a:buNone/>
              <a:defRPr sz="674"/>
            </a:lvl6pPr>
            <a:lvl7pPr marL="1849279" indent="0">
              <a:buNone/>
              <a:defRPr sz="674"/>
            </a:lvl7pPr>
            <a:lvl8pPr marL="2157492" indent="0">
              <a:buNone/>
              <a:defRPr sz="674"/>
            </a:lvl8pPr>
            <a:lvl9pPr marL="2465705" indent="0">
              <a:buNone/>
              <a:defRPr sz="67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1FA0A-EBCD-0C54-6D3A-CB342A46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864BC-0447-73CD-F140-B3F82AA1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CF9D-3259-6835-0A39-6A045251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05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38ED-755F-98DA-44D0-9D3C5C52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6" y="1371601"/>
            <a:ext cx="11796711" cy="4800600"/>
          </a:xfrm>
        </p:spPr>
        <p:txBody>
          <a:bodyPr anchor="b"/>
          <a:lstStyle>
            <a:lvl1pPr>
              <a:defRPr sz="2157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46E42-0B84-0CE9-9E54-0CD4912D5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49564" y="2962278"/>
            <a:ext cx="18516600" cy="14620875"/>
          </a:xfrm>
        </p:spPr>
        <p:txBody>
          <a:bodyPr/>
          <a:lstStyle>
            <a:lvl1pPr marL="0" indent="0">
              <a:buNone/>
              <a:defRPr sz="2157"/>
            </a:lvl1pPr>
            <a:lvl2pPr marL="308213" indent="0">
              <a:buNone/>
              <a:defRPr sz="1887"/>
            </a:lvl2pPr>
            <a:lvl3pPr marL="616427" indent="0">
              <a:buNone/>
              <a:defRPr sz="1619"/>
            </a:lvl3pPr>
            <a:lvl4pPr marL="924640" indent="0">
              <a:buNone/>
              <a:defRPr sz="1348"/>
            </a:lvl4pPr>
            <a:lvl5pPr marL="1232853" indent="0">
              <a:buNone/>
              <a:defRPr sz="1348"/>
            </a:lvl5pPr>
            <a:lvl6pPr marL="1541066" indent="0">
              <a:buNone/>
              <a:defRPr sz="1348"/>
            </a:lvl6pPr>
            <a:lvl7pPr marL="1849279" indent="0">
              <a:buNone/>
              <a:defRPr sz="1348"/>
            </a:lvl7pPr>
            <a:lvl8pPr marL="2157492" indent="0">
              <a:buNone/>
              <a:defRPr sz="1348"/>
            </a:lvl8pPr>
            <a:lvl9pPr marL="2465705" indent="0">
              <a:buNone/>
              <a:defRPr sz="1348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FEF69-83A8-9677-9BDB-6F5C278F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366" y="6172202"/>
            <a:ext cx="11796711" cy="11434764"/>
          </a:xfrm>
        </p:spPr>
        <p:txBody>
          <a:bodyPr/>
          <a:lstStyle>
            <a:lvl1pPr marL="0" indent="0">
              <a:buNone/>
              <a:defRPr sz="1078"/>
            </a:lvl1pPr>
            <a:lvl2pPr marL="308213" indent="0">
              <a:buNone/>
              <a:defRPr sz="944"/>
            </a:lvl2pPr>
            <a:lvl3pPr marL="616427" indent="0">
              <a:buNone/>
              <a:defRPr sz="809"/>
            </a:lvl3pPr>
            <a:lvl4pPr marL="924640" indent="0">
              <a:buNone/>
              <a:defRPr sz="674"/>
            </a:lvl4pPr>
            <a:lvl5pPr marL="1232853" indent="0">
              <a:buNone/>
              <a:defRPr sz="674"/>
            </a:lvl5pPr>
            <a:lvl6pPr marL="1541066" indent="0">
              <a:buNone/>
              <a:defRPr sz="674"/>
            </a:lvl6pPr>
            <a:lvl7pPr marL="1849279" indent="0">
              <a:buNone/>
              <a:defRPr sz="674"/>
            </a:lvl7pPr>
            <a:lvl8pPr marL="2157492" indent="0">
              <a:buNone/>
              <a:defRPr sz="674"/>
            </a:lvl8pPr>
            <a:lvl9pPr marL="2465705" indent="0">
              <a:buNone/>
              <a:defRPr sz="67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4014-6793-4FAC-D7E6-9B5E3E46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96F5-0FAC-ACAC-B936-1C7F7AD1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E0B5E-D531-12FC-D775-B289485B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88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B856A-638B-D66A-E656-C18CC758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2" y="1095376"/>
            <a:ext cx="31546801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CD780-1242-69EA-1EBC-6B658F7EA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2" y="5476875"/>
            <a:ext cx="31546801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5BDAC-FC1D-14CF-4E56-B8FDFBD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601" y="19069053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0F829-F4E0-6847-9CB0-9639DBADCE13}" type="datetimeFigureOut">
              <a:rPr lang="en-FI" smtClean="0"/>
              <a:t>10/04/2024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FED4-FFF2-9C7D-4E9C-D01B419A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803" y="19069053"/>
            <a:ext cx="12344399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7BDF-059B-9379-2F2B-7191E0D9F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1801" y="19069053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E690F-40B9-5C40-B745-06CECA15A8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512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4.png"/><Relationship Id="rId5" Type="http://schemas.openxmlformats.org/officeDocument/2006/relationships/image" Target="../media/image3.jpe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2.jpeg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slide" Target="slide2.xml"/><Relationship Id="rId5" Type="http://schemas.openxmlformats.org/officeDocument/2006/relationships/image" Target="../media/image3.jpeg"/><Relationship Id="rId15" Type="http://schemas.openxmlformats.org/officeDocument/2006/relationships/slide" Target="slide1.xml"/><Relationship Id="rId10" Type="http://schemas.openxmlformats.org/officeDocument/2006/relationships/image" Target="../media/image5.sv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12" Type="http://schemas.openxmlformats.org/officeDocument/2006/relationships/slide" Target="slide2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5.sv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2.xml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5.svg"/><Relationship Id="rId5" Type="http://schemas.openxmlformats.org/officeDocument/2006/relationships/image" Target="../media/image2.jpeg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slide" Target="slide1.xml"/><Relationship Id="rId9" Type="http://schemas.openxmlformats.org/officeDocument/2006/relationships/slide" Target="slide3.xml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customXml" Target="../ink/ink6.xml"/><Relationship Id="rId12" Type="http://schemas.openxmlformats.org/officeDocument/2006/relationships/slide" Target="slide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5.sv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slide" Target="slide1.xml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343B75-C352-CE61-9117-CC184915B8EC}"/>
              </a:ext>
            </a:extLst>
          </p:cNvPr>
          <p:cNvSpPr/>
          <p:nvPr/>
        </p:nvSpPr>
        <p:spPr>
          <a:xfrm>
            <a:off x="631565" y="3796221"/>
            <a:ext cx="9715500" cy="1478569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149AD66F-E6B7-BD6C-DCB2-82AECC4A9B38}"/>
              </a:ext>
            </a:extLst>
          </p:cNvPr>
          <p:cNvSpPr txBox="1"/>
          <p:nvPr/>
        </p:nvSpPr>
        <p:spPr>
          <a:xfrm>
            <a:off x="21576713" y="8700828"/>
            <a:ext cx="12172253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CFP</a:t>
            </a:r>
            <a:r>
              <a:rPr lang="en-US" sz="7200" b="1" i="1" baseline="-25000" dirty="0">
                <a:solidFill>
                  <a:schemeClr val="accent1"/>
                </a:solidFill>
                <a:latin typeface="Candara" panose="020E0502030303020204" pitchFamily="34" charset="0"/>
              </a:rPr>
              <a:t>tot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= </a:t>
            </a:r>
            <a:r>
              <a:rPr lang="en-US" sz="9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Σ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(Q + 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PUE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C)</a:t>
            </a:r>
          </a:p>
        </p:txBody>
      </p:sp>
      <p:pic>
        <p:nvPicPr>
          <p:cNvPr id="16" name="Picture 15" descr="A drawing of a hard drive&#10;&#10;Description automatically generated">
            <a:extLst>
              <a:ext uri="{FF2B5EF4-FFF2-40B4-BE49-F238E27FC236}">
                <a16:creationId xmlns:a16="http://schemas.microsoft.com/office/drawing/2014/main" id="{E5D4DB21-8377-3002-E63C-51D69BBA3F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000">
            <a:off x="2405503" y="7682301"/>
            <a:ext cx="2478414" cy="2831194"/>
          </a:xfrm>
          <a:prstGeom prst="rect">
            <a:avLst/>
          </a:prstGeom>
        </p:spPr>
      </p:pic>
      <p:pic>
        <p:nvPicPr>
          <p:cNvPr id="17" name="Picture 16" descr="A drawing of a green square with blue text&#10;&#10;Description automatically generated">
            <a:extLst>
              <a:ext uri="{FF2B5EF4-FFF2-40B4-BE49-F238E27FC236}">
                <a16:creationId xmlns:a16="http://schemas.microsoft.com/office/drawing/2014/main" id="{96669435-BE5E-886D-A9B7-BC86A0208F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000">
            <a:off x="6232569" y="7604589"/>
            <a:ext cx="2801394" cy="305525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B698AE-6044-289E-95E0-37502F9F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16515"/>
              </p:ext>
            </p:extLst>
          </p:nvPr>
        </p:nvGraphicFramePr>
        <p:xfrm>
          <a:off x="22236267" y="11049679"/>
          <a:ext cx="12172830" cy="4101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357">
                  <a:extLst>
                    <a:ext uri="{9D8B030D-6E8A-4147-A177-3AD203B41FA5}">
                      <a16:colId xmlns:a16="http://schemas.microsoft.com/office/drawing/2014/main" val="2193316105"/>
                    </a:ext>
                  </a:extLst>
                </a:gridCol>
                <a:gridCol w="10467473">
                  <a:extLst>
                    <a:ext uri="{9D8B030D-6E8A-4147-A177-3AD203B41FA5}">
                      <a16:colId xmlns:a16="http://schemas.microsoft.com/office/drawing/2014/main" val="217454962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CFP</a:t>
                      </a:r>
                      <a:r>
                        <a:rPr lang="en-US" sz="3800" baseline="-25000" dirty="0">
                          <a:latin typeface="Candara" panose="020E050203030302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Total annual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8706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Q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Carbon footprint of hardware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manufacturing, disposal and logistics 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(per year)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730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>
                          <a:latin typeface="Candara" panose="020E0502030303020204" pitchFamily="34" charset="0"/>
                        </a:rPr>
                        <a:t>Electricity used to run the DPS 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7926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PUE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Datacenter power usage efficiency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2486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Electricity production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494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14:cNvPr>
              <p14:cNvContentPartPr/>
              <p14:nvPr/>
            </p14:nvContentPartPr>
            <p14:xfrm>
              <a:off x="8382875" y="9612442"/>
              <a:ext cx="21771" cy="2177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4325" y="8523892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2BE770B-1AC5-A9CC-C3C9-1F3322153CF8}"/>
              </a:ext>
            </a:extLst>
          </p:cNvPr>
          <p:cNvSpPr txBox="1"/>
          <p:nvPr/>
        </p:nvSpPr>
        <p:spPr>
          <a:xfrm>
            <a:off x="1324238" y="10710214"/>
            <a:ext cx="101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19A19-DA01-3FA1-C5F2-B11A5ACC35F5}"/>
              </a:ext>
            </a:extLst>
          </p:cNvPr>
          <p:cNvSpPr txBox="1"/>
          <p:nvPr/>
        </p:nvSpPr>
        <p:spPr>
          <a:xfrm rot="21060000">
            <a:off x="2470656" y="8972440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60 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A85DD5-C64C-3BBD-31E4-B78751DD3FB9}"/>
              </a:ext>
            </a:extLst>
          </p:cNvPr>
          <p:cNvSpPr txBox="1"/>
          <p:nvPr/>
        </p:nvSpPr>
        <p:spPr>
          <a:xfrm rot="21060000">
            <a:off x="6689943" y="9296605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37kg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6319434-8978-BF07-1CD9-81BDEAB5F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06656"/>
              </p:ext>
            </p:extLst>
          </p:nvPr>
        </p:nvGraphicFramePr>
        <p:xfrm>
          <a:off x="937898" y="12736288"/>
          <a:ext cx="9381455" cy="52972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81455">
                  <a:extLst>
                    <a:ext uri="{9D8B030D-6E8A-4147-A177-3AD203B41FA5}">
                      <a16:colId xmlns:a16="http://schemas.microsoft.com/office/drawing/2014/main" val="2918256691"/>
                    </a:ext>
                  </a:extLst>
                </a:gridCol>
              </a:tblGrid>
              <a:tr h="12559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Average figures from data published by DELL &amp; HPE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Enclosure 15 kg CO</a:t>
                      </a:r>
                      <a:r>
                        <a:rPr lang="en-US" sz="3200" b="0" i="0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79944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Fan 3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6217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Power supply unit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0818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Mainboard (2x CPU + 192GB RAM) 488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9457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Solid state drive (&lt;500GB)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5503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Hard drive 37-60 kg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3045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Daughterboard 170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95087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5B57770-4DCB-88C6-1C56-7F1407E13346}"/>
              </a:ext>
            </a:extLst>
          </p:cNvPr>
          <p:cNvSpPr txBox="1"/>
          <p:nvPr/>
        </p:nvSpPr>
        <p:spPr>
          <a:xfrm rot="1800000">
            <a:off x="1290401" y="10827099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2020 12TB Seagate HDD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CABA4-D1F7-C59D-90E3-CD0032753267}"/>
              </a:ext>
            </a:extLst>
          </p:cNvPr>
          <p:cNvSpPr txBox="1"/>
          <p:nvPr/>
        </p:nvSpPr>
        <p:spPr>
          <a:xfrm rot="1525203">
            <a:off x="5283830" y="10733281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2024 16TB Seagate HDD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B0D945-0E2F-5409-7C17-F44FBCEE7F7B}"/>
              </a:ext>
            </a:extLst>
          </p:cNvPr>
          <p:cNvSpPr txBox="1">
            <a:spLocks/>
          </p:cNvSpPr>
          <p:nvPr/>
        </p:nvSpPr>
        <p:spPr>
          <a:xfrm>
            <a:off x="965608" y="546388"/>
            <a:ext cx="20359506" cy="2365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6606" fontAlgn="base">
              <a:spcAft>
                <a:spcPct val="0"/>
              </a:spcAft>
            </a:pPr>
            <a:r>
              <a:rPr lang="en-US" sz="9600" b="1" dirty="0">
                <a:solidFill>
                  <a:srgbClr val="156082"/>
                </a:solidFill>
                <a:latin typeface="Corbel"/>
                <a:ea typeface="ＭＳ Ｐゴシック" charset="0"/>
              </a:rPr>
              <a:t>A Generic Carbon Footprint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796A5-E8FC-FB92-2F72-E27A129DF1AB}"/>
              </a:ext>
            </a:extLst>
          </p:cNvPr>
          <p:cNvSpPr txBox="1"/>
          <p:nvPr/>
        </p:nvSpPr>
        <p:spPr>
          <a:xfrm>
            <a:off x="14895681" y="3796221"/>
            <a:ext cx="502443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 b="1" dirty="0">
                <a:solidFill>
                  <a:srgbClr val="156082"/>
                </a:solidFill>
                <a:latin typeface="Candara" panose="020E0502030303020204" pitchFamily="34" charset="0"/>
              </a:rPr>
              <a:t>Generic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B60AE-AC69-99D8-021B-37CC2E3C864C}"/>
              </a:ext>
            </a:extLst>
          </p:cNvPr>
          <p:cNvSpPr txBox="1"/>
          <p:nvPr/>
        </p:nvSpPr>
        <p:spPr>
          <a:xfrm>
            <a:off x="1188783" y="4292880"/>
            <a:ext cx="893289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3200" dirty="0">
                <a:latin typeface="Candara" panose="020E0502030303020204" pitchFamily="34" charset="0"/>
              </a:rPr>
              <a:t>Servers use components with an in-body carbon footprint that is reported by at least one vendor. These values can be turned into a generic server component in-body carbon footprint calculation.​</a:t>
            </a:r>
            <a:endParaRPr lang="en-US" sz="3200" b="0" i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E741F5DC-38F4-4636-ADBF-9E64AAFA974C}"/>
              </a:ext>
            </a:extLst>
          </p:cNvPr>
          <p:cNvSpPr/>
          <p:nvPr/>
        </p:nvSpPr>
        <p:spPr>
          <a:xfrm rot="18597187" flipH="1">
            <a:off x="10419879" y="1775593"/>
            <a:ext cx="5638910" cy="5058782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52BC38E6-33BD-4301-AE13-12C9655810F0}"/>
              </a:ext>
            </a:extLst>
          </p:cNvPr>
          <p:cNvSpPr/>
          <p:nvPr/>
        </p:nvSpPr>
        <p:spPr>
          <a:xfrm rot="20654537">
            <a:off x="22036877" y="6146171"/>
            <a:ext cx="3203538" cy="2451242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hlinkClick r:id="rId8" action="ppaction://hlinksldjump"/>
            <a:extLst>
              <a:ext uri="{FF2B5EF4-FFF2-40B4-BE49-F238E27FC236}">
                <a16:creationId xmlns:a16="http://schemas.microsoft.com/office/drawing/2014/main" id="{48D55609-CC2B-44CD-9439-D094D26BA540}"/>
              </a:ext>
            </a:extLst>
          </p:cNvPr>
          <p:cNvSpPr/>
          <p:nvPr/>
        </p:nvSpPr>
        <p:spPr>
          <a:xfrm>
            <a:off x="32493857" y="10243893"/>
            <a:ext cx="3688242" cy="3579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Finnish hydropower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24 kg CO</a:t>
            </a:r>
            <a:r>
              <a:rPr lang="en-US" sz="3600" baseline="-25000" dirty="0">
                <a:latin typeface="Candara" panose="020E0502030303020204" pitchFamily="34" charset="0"/>
              </a:rPr>
              <a:t>2</a:t>
            </a:r>
            <a:r>
              <a:rPr lang="en-US" sz="3600" dirty="0">
                <a:latin typeface="Candara" panose="020E0502030303020204" pitchFamily="34" charset="0"/>
              </a:rPr>
              <a:t>ekv/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MWh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38075-BD6D-4397-99DB-DCF81AD9C19E}"/>
              </a:ext>
            </a:extLst>
          </p:cNvPr>
          <p:cNvSpPr/>
          <p:nvPr/>
        </p:nvSpPr>
        <p:spPr>
          <a:xfrm>
            <a:off x="0" y="19559524"/>
            <a:ext cx="36576000" cy="10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    Mikko Tiainen, Heikki Helin, Johan Kylander, Juha Lehtonen, CSC – IT Center for Science Ltd,  https://digitalpreservation.fi</a:t>
            </a:r>
          </a:p>
        </p:txBody>
      </p:sp>
      <p:sp>
        <p:nvSpPr>
          <p:cNvPr id="33" name="Oval 32">
            <a:hlinkClick r:id="rId9" action="ppaction://hlinksldjump"/>
            <a:extLst>
              <a:ext uri="{FF2B5EF4-FFF2-40B4-BE49-F238E27FC236}">
                <a16:creationId xmlns:a16="http://schemas.microsoft.com/office/drawing/2014/main" id="{C44DB48B-B12C-43DE-96E7-999E9B3DD9D0}"/>
              </a:ext>
            </a:extLst>
          </p:cNvPr>
          <p:cNvSpPr/>
          <p:nvPr/>
        </p:nvSpPr>
        <p:spPr>
          <a:xfrm>
            <a:off x="25097957" y="4173068"/>
            <a:ext cx="3490877" cy="35587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/>
              <a:t>21169 </a:t>
            </a:r>
          </a:p>
          <a:p>
            <a:pPr algn="ctr"/>
            <a:r>
              <a:rPr lang="en-US" sz="4000" dirty="0"/>
              <a:t>kg CO</a:t>
            </a:r>
            <a:r>
              <a:rPr lang="en-US" sz="4000" baseline="-25000" dirty="0"/>
              <a:t>2</a:t>
            </a:r>
            <a:r>
              <a:rPr lang="en-US" sz="4000" dirty="0"/>
              <a:t>ekv</a:t>
            </a:r>
          </a:p>
        </p:txBody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47570812-3EC8-4EFA-BA4C-8218508BC9F9}"/>
              </a:ext>
            </a:extLst>
          </p:cNvPr>
          <p:cNvSpPr/>
          <p:nvPr/>
        </p:nvSpPr>
        <p:spPr>
          <a:xfrm rot="10500669" flipH="1">
            <a:off x="30605208" y="9847810"/>
            <a:ext cx="1787518" cy="2403739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Graphic 24">
            <a:hlinkClick r:id="rId10" action="ppaction://hlinksldjump"/>
            <a:extLst>
              <a:ext uri="{FF2B5EF4-FFF2-40B4-BE49-F238E27FC236}">
                <a16:creationId xmlns:a16="http://schemas.microsoft.com/office/drawing/2014/main" id="{02D50BA8-8330-4FE1-BAF6-B58529597E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475492" y="548644"/>
            <a:ext cx="2228850" cy="141922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D917610-C14C-43B0-B00D-E9F7ECF687F5}"/>
              </a:ext>
            </a:extLst>
          </p:cNvPr>
          <p:cNvSpPr/>
          <p:nvPr/>
        </p:nvSpPr>
        <p:spPr>
          <a:xfrm>
            <a:off x="31778063" y="5070922"/>
            <a:ext cx="3688243" cy="3639113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Our Data Centers: 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A: 1.05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B: 1.2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C: 2</a:t>
            </a:r>
          </a:p>
        </p:txBody>
      </p:sp>
      <p:sp>
        <p:nvSpPr>
          <p:cNvPr id="40" name="Shape 39">
            <a:extLst>
              <a:ext uri="{FF2B5EF4-FFF2-40B4-BE49-F238E27FC236}">
                <a16:creationId xmlns:a16="http://schemas.microsoft.com/office/drawing/2014/main" id="{E94D19F9-4EAD-4DF8-8BE1-3736E4D97A39}"/>
              </a:ext>
            </a:extLst>
          </p:cNvPr>
          <p:cNvSpPr/>
          <p:nvPr/>
        </p:nvSpPr>
        <p:spPr>
          <a:xfrm rot="11776321" flipH="1" flipV="1">
            <a:off x="29331596" y="5997460"/>
            <a:ext cx="1885229" cy="3333566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Nakymaton">
            <a:hlinkClick r:id="rId10" action="ppaction://hlinksldjump"/>
            <a:extLst>
              <a:ext uri="{FF2B5EF4-FFF2-40B4-BE49-F238E27FC236}">
                <a16:creationId xmlns:a16="http://schemas.microsoft.com/office/drawing/2014/main" id="{9D00139E-34FA-CE06-0519-E0A40A3314BD}"/>
              </a:ext>
            </a:extLst>
          </p:cNvPr>
          <p:cNvSpPr/>
          <p:nvPr/>
        </p:nvSpPr>
        <p:spPr>
          <a:xfrm>
            <a:off x="32493857" y="13438"/>
            <a:ext cx="4082143" cy="2898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grpSp>
        <p:nvGrpSpPr>
          <p:cNvPr id="24" name="keskigraafit">
            <a:extLst>
              <a:ext uri="{FF2B5EF4-FFF2-40B4-BE49-F238E27FC236}">
                <a16:creationId xmlns:a16="http://schemas.microsoft.com/office/drawing/2014/main" id="{FCD63BCB-642A-9418-DD4B-C1AFFF5052EC}"/>
              </a:ext>
            </a:extLst>
          </p:cNvPr>
          <p:cNvGrpSpPr/>
          <p:nvPr/>
        </p:nvGrpSpPr>
        <p:grpSpPr>
          <a:xfrm>
            <a:off x="11291919" y="6118002"/>
            <a:ext cx="11384999" cy="12353267"/>
            <a:chOff x="11402755" y="6118002"/>
            <a:chExt cx="11384999" cy="12353267"/>
          </a:xfrm>
        </p:grpSpPr>
        <p:pic>
          <p:nvPicPr>
            <p:cNvPr id="9" name="Picture 8">
              <a:hlinkClick r:id="rId13" action="ppaction://hlinksldjump"/>
              <a:extLst>
                <a:ext uri="{FF2B5EF4-FFF2-40B4-BE49-F238E27FC236}">
                  <a16:creationId xmlns:a16="http://schemas.microsoft.com/office/drawing/2014/main" id="{8AA35223-D785-F97D-D56D-48C6E606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02670" y="13191675"/>
              <a:ext cx="8675360" cy="527959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ABCE8C-F0D0-448B-A9AA-59C336423AA0}"/>
                </a:ext>
              </a:extLst>
            </p:cNvPr>
            <p:cNvSpPr txBox="1"/>
            <p:nvPr/>
          </p:nvSpPr>
          <p:spPr>
            <a:xfrm>
              <a:off x="20572083" y="16466851"/>
              <a:ext cx="22156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Risk of</a:t>
              </a:r>
              <a:b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</a:br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data loss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5EA0EA-E3E9-4B75-A96D-B307B9284207}"/>
                </a:ext>
              </a:extLst>
            </p:cNvPr>
            <p:cNvSpPr txBox="1"/>
            <p:nvPr/>
          </p:nvSpPr>
          <p:spPr>
            <a:xfrm>
              <a:off x="12300893" y="6118002"/>
              <a:ext cx="917561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Annual CPF / TiB of the DPS in Finland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2DB4DE-6EC1-4DC7-BD5C-ADC5B037B21E}"/>
                </a:ext>
              </a:extLst>
            </p:cNvPr>
            <p:cNvSpPr txBox="1"/>
            <p:nvPr/>
          </p:nvSpPr>
          <p:spPr>
            <a:xfrm>
              <a:off x="12447681" y="12306865"/>
              <a:ext cx="836880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Lifespan Impact on the Annual CFP</a:t>
              </a:r>
            </a:p>
          </p:txBody>
        </p:sp>
        <p:sp>
          <p:nvSpPr>
            <p:cNvPr id="47" name="Shape 46">
              <a:extLst>
                <a:ext uri="{FF2B5EF4-FFF2-40B4-BE49-F238E27FC236}">
                  <a16:creationId xmlns:a16="http://schemas.microsoft.com/office/drawing/2014/main" id="{29739467-2DF5-4978-8C52-FC6B06EFEE80}"/>
                </a:ext>
              </a:extLst>
            </p:cNvPr>
            <p:cNvSpPr/>
            <p:nvPr/>
          </p:nvSpPr>
          <p:spPr>
            <a:xfrm rot="12458461" flipV="1">
              <a:off x="20097149" y="14801837"/>
              <a:ext cx="1956138" cy="1245150"/>
            </a:xfrm>
            <a:prstGeom prst="swooshArrow">
              <a:avLst>
                <a:gd name="adj1" fmla="val 14105"/>
                <a:gd name="adj2" fmla="val 23775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91291F-505A-440E-BAC6-6DE2F8B60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3514" y="14141548"/>
              <a:ext cx="7171236" cy="2320441"/>
            </a:xfrm>
            <a:prstGeom prst="line">
              <a:avLst/>
            </a:prstGeom>
            <a:ln w="1524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hlinkClick r:id="rId13" action="ppaction://hlinksldjump"/>
              <a:extLst>
                <a:ext uri="{FF2B5EF4-FFF2-40B4-BE49-F238E27FC236}">
                  <a16:creationId xmlns:a16="http://schemas.microsoft.com/office/drawing/2014/main" id="{8932603E-B116-AD07-C8F6-FE5D7FC6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402755" y="7010848"/>
              <a:ext cx="9675191" cy="4170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23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343B75-C352-CE61-9117-CC184915B8EC}"/>
              </a:ext>
            </a:extLst>
          </p:cNvPr>
          <p:cNvSpPr/>
          <p:nvPr/>
        </p:nvSpPr>
        <p:spPr>
          <a:xfrm>
            <a:off x="631565" y="3796221"/>
            <a:ext cx="9715500" cy="1478569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149AD66F-E6B7-BD6C-DCB2-82AECC4A9B38}"/>
              </a:ext>
            </a:extLst>
          </p:cNvPr>
          <p:cNvSpPr txBox="1"/>
          <p:nvPr/>
        </p:nvSpPr>
        <p:spPr>
          <a:xfrm>
            <a:off x="21576713" y="8700828"/>
            <a:ext cx="12172253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CFP</a:t>
            </a:r>
            <a:r>
              <a:rPr lang="en-US" sz="7200" b="1" i="1" baseline="-25000" dirty="0">
                <a:solidFill>
                  <a:schemeClr val="accent1"/>
                </a:solidFill>
                <a:latin typeface="Candara" panose="020E0502030303020204" pitchFamily="34" charset="0"/>
              </a:rPr>
              <a:t>tot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= </a:t>
            </a:r>
            <a:r>
              <a:rPr lang="en-US" sz="9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Σ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(Q + 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PUE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C)</a:t>
            </a:r>
          </a:p>
        </p:txBody>
      </p:sp>
      <p:pic>
        <p:nvPicPr>
          <p:cNvPr id="16" name="Picture 15" descr="A drawing of a hard drive&#10;&#10;Description automatically generated">
            <a:extLst>
              <a:ext uri="{FF2B5EF4-FFF2-40B4-BE49-F238E27FC236}">
                <a16:creationId xmlns:a16="http://schemas.microsoft.com/office/drawing/2014/main" id="{E5D4DB21-8377-3002-E63C-51D69BBA3F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000">
            <a:off x="2405503" y="7682301"/>
            <a:ext cx="2478414" cy="2831194"/>
          </a:xfrm>
          <a:prstGeom prst="rect">
            <a:avLst/>
          </a:prstGeom>
        </p:spPr>
      </p:pic>
      <p:pic>
        <p:nvPicPr>
          <p:cNvPr id="17" name="Picture 16" descr="A drawing of a green square with blue text&#10;&#10;Description automatically generated">
            <a:extLst>
              <a:ext uri="{FF2B5EF4-FFF2-40B4-BE49-F238E27FC236}">
                <a16:creationId xmlns:a16="http://schemas.microsoft.com/office/drawing/2014/main" id="{96669435-BE5E-886D-A9B7-BC86A0208F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000">
            <a:off x="6232569" y="7604589"/>
            <a:ext cx="2801394" cy="305525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B698AE-6044-289E-95E0-37502F9F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98855"/>
              </p:ext>
            </p:extLst>
          </p:nvPr>
        </p:nvGraphicFramePr>
        <p:xfrm>
          <a:off x="22236267" y="11049679"/>
          <a:ext cx="12172830" cy="4101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357">
                  <a:extLst>
                    <a:ext uri="{9D8B030D-6E8A-4147-A177-3AD203B41FA5}">
                      <a16:colId xmlns:a16="http://schemas.microsoft.com/office/drawing/2014/main" val="2193316105"/>
                    </a:ext>
                  </a:extLst>
                </a:gridCol>
                <a:gridCol w="10467473">
                  <a:extLst>
                    <a:ext uri="{9D8B030D-6E8A-4147-A177-3AD203B41FA5}">
                      <a16:colId xmlns:a16="http://schemas.microsoft.com/office/drawing/2014/main" val="217454962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CFP</a:t>
                      </a:r>
                      <a:r>
                        <a:rPr lang="en-US" sz="3800" baseline="-25000" dirty="0">
                          <a:latin typeface="Candara" panose="020E050203030302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Total annual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8706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Q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Carbon footprint of hardware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manufacturing, disposal and logistics 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(per year)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730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>
                          <a:latin typeface="Candara" panose="020E0502030303020204" pitchFamily="34" charset="0"/>
                        </a:rPr>
                        <a:t>Electricity used to run the DPS 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7926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PUE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Datacenter power usage efficiency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2486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Electricity production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494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14:cNvPr>
              <p14:cNvContentPartPr/>
              <p14:nvPr/>
            </p14:nvContentPartPr>
            <p14:xfrm>
              <a:off x="8382875" y="9612442"/>
              <a:ext cx="21771" cy="2177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4325" y="8523892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2BE770B-1AC5-A9CC-C3C9-1F3322153CF8}"/>
              </a:ext>
            </a:extLst>
          </p:cNvPr>
          <p:cNvSpPr txBox="1"/>
          <p:nvPr/>
        </p:nvSpPr>
        <p:spPr>
          <a:xfrm>
            <a:off x="1324238" y="10710214"/>
            <a:ext cx="101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19A19-DA01-3FA1-C5F2-B11A5ACC35F5}"/>
              </a:ext>
            </a:extLst>
          </p:cNvPr>
          <p:cNvSpPr txBox="1"/>
          <p:nvPr/>
        </p:nvSpPr>
        <p:spPr>
          <a:xfrm rot="21060000">
            <a:off x="2470656" y="8972440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60 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A85DD5-C64C-3BBD-31E4-B78751DD3FB9}"/>
              </a:ext>
            </a:extLst>
          </p:cNvPr>
          <p:cNvSpPr txBox="1"/>
          <p:nvPr/>
        </p:nvSpPr>
        <p:spPr>
          <a:xfrm rot="21060000">
            <a:off x="6689943" y="9296605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37kg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B57770-4DCB-88C6-1C56-7F1407E13346}"/>
              </a:ext>
            </a:extLst>
          </p:cNvPr>
          <p:cNvSpPr txBox="1"/>
          <p:nvPr/>
        </p:nvSpPr>
        <p:spPr>
          <a:xfrm rot="1800000">
            <a:off x="1290401" y="10827099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2020 12TB Seagate HDD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CABA4-D1F7-C59D-90E3-CD0032753267}"/>
              </a:ext>
            </a:extLst>
          </p:cNvPr>
          <p:cNvSpPr txBox="1"/>
          <p:nvPr/>
        </p:nvSpPr>
        <p:spPr>
          <a:xfrm rot="1525203">
            <a:off x="5283830" y="10733281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2024 16TB Seagate HDD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B0D945-0E2F-5409-7C17-F44FBCEE7F7B}"/>
              </a:ext>
            </a:extLst>
          </p:cNvPr>
          <p:cNvSpPr txBox="1">
            <a:spLocks/>
          </p:cNvSpPr>
          <p:nvPr/>
        </p:nvSpPr>
        <p:spPr>
          <a:xfrm>
            <a:off x="965608" y="546388"/>
            <a:ext cx="20359506" cy="2365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6606" fontAlgn="base">
              <a:spcAft>
                <a:spcPct val="0"/>
              </a:spcAft>
            </a:pPr>
            <a:r>
              <a:rPr lang="en-US" sz="9600" b="1" dirty="0">
                <a:solidFill>
                  <a:srgbClr val="156082"/>
                </a:solidFill>
                <a:latin typeface="Corbel"/>
                <a:ea typeface="ＭＳ Ｐゴシック" charset="0"/>
              </a:rPr>
              <a:t>A Generic Carbon Footprint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796A5-E8FC-FB92-2F72-E27A129DF1AB}"/>
              </a:ext>
            </a:extLst>
          </p:cNvPr>
          <p:cNvSpPr txBox="1"/>
          <p:nvPr/>
        </p:nvSpPr>
        <p:spPr>
          <a:xfrm>
            <a:off x="14895681" y="3796221"/>
            <a:ext cx="502443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 b="1" dirty="0">
                <a:solidFill>
                  <a:srgbClr val="156082"/>
                </a:solidFill>
                <a:latin typeface="Candara" panose="020E0502030303020204" pitchFamily="34" charset="0"/>
              </a:rPr>
              <a:t>Generic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B60AE-AC69-99D8-021B-37CC2E3C864C}"/>
              </a:ext>
            </a:extLst>
          </p:cNvPr>
          <p:cNvSpPr txBox="1"/>
          <p:nvPr/>
        </p:nvSpPr>
        <p:spPr>
          <a:xfrm>
            <a:off x="1188783" y="4292880"/>
            <a:ext cx="893289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3200" dirty="0">
                <a:latin typeface="Candara" panose="020E0502030303020204" pitchFamily="34" charset="0"/>
              </a:rPr>
              <a:t>Servers use components with an in-body carbon footprint that is reported by at least one vendor. These values can be turned into a generic server component in-body carbon footprint calculation.​</a:t>
            </a:r>
            <a:endParaRPr lang="en-US" sz="3200" b="0" i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E741F5DC-38F4-4636-ADBF-9E64AAFA974C}"/>
              </a:ext>
            </a:extLst>
          </p:cNvPr>
          <p:cNvSpPr/>
          <p:nvPr/>
        </p:nvSpPr>
        <p:spPr>
          <a:xfrm rot="18597187" flipH="1">
            <a:off x="10419879" y="1775593"/>
            <a:ext cx="5638910" cy="5058782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52BC38E6-33BD-4301-AE13-12C9655810F0}"/>
              </a:ext>
            </a:extLst>
          </p:cNvPr>
          <p:cNvSpPr/>
          <p:nvPr/>
        </p:nvSpPr>
        <p:spPr>
          <a:xfrm rot="20654537">
            <a:off x="22036877" y="6146171"/>
            <a:ext cx="3203538" cy="2451242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38075-BD6D-4397-99DB-DCF81AD9C19E}"/>
              </a:ext>
            </a:extLst>
          </p:cNvPr>
          <p:cNvSpPr/>
          <p:nvPr/>
        </p:nvSpPr>
        <p:spPr>
          <a:xfrm>
            <a:off x="0" y="19559524"/>
            <a:ext cx="36576000" cy="10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    Mikko Tiainen, Heikki Helin, Johan Kylander, Juha Lehtonen, CSC – IT Center for Science Ltd,  https://digitalpreservation.fi</a:t>
            </a:r>
          </a:p>
        </p:txBody>
      </p:sp>
      <p:sp>
        <p:nvSpPr>
          <p:cNvPr id="33" name="Oval 32">
            <a:hlinkClick r:id="rId8" action="ppaction://hlinksldjump"/>
            <a:extLst>
              <a:ext uri="{FF2B5EF4-FFF2-40B4-BE49-F238E27FC236}">
                <a16:creationId xmlns:a16="http://schemas.microsoft.com/office/drawing/2014/main" id="{C44DB48B-B12C-43DE-96E7-999E9B3DD9D0}"/>
              </a:ext>
            </a:extLst>
          </p:cNvPr>
          <p:cNvSpPr/>
          <p:nvPr/>
        </p:nvSpPr>
        <p:spPr>
          <a:xfrm>
            <a:off x="25097957" y="4173068"/>
            <a:ext cx="3490877" cy="35587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/>
              <a:t>21169 </a:t>
            </a:r>
          </a:p>
          <a:p>
            <a:pPr algn="ctr"/>
            <a:r>
              <a:rPr lang="en-US" sz="4000" dirty="0"/>
              <a:t>kg CO</a:t>
            </a:r>
            <a:r>
              <a:rPr lang="en-US" sz="4000" baseline="-25000" dirty="0"/>
              <a:t>2</a:t>
            </a:r>
            <a:r>
              <a:rPr lang="en-US" sz="4000" dirty="0"/>
              <a:t>ekv</a:t>
            </a:r>
          </a:p>
        </p:txBody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47570812-3EC8-4EFA-BA4C-8218508BC9F9}"/>
              </a:ext>
            </a:extLst>
          </p:cNvPr>
          <p:cNvSpPr/>
          <p:nvPr/>
        </p:nvSpPr>
        <p:spPr>
          <a:xfrm rot="10500669" flipH="1">
            <a:off x="30605208" y="9847810"/>
            <a:ext cx="1787518" cy="2403739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D50BA8-8330-4FE1-BAF6-B58529597E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75492" y="548644"/>
            <a:ext cx="2228850" cy="1419225"/>
          </a:xfrm>
          <a:prstGeom prst="rect">
            <a:avLst/>
          </a:prstGeom>
        </p:spPr>
      </p:pic>
      <p:sp>
        <p:nvSpPr>
          <p:cNvPr id="40" name="Shape 39">
            <a:extLst>
              <a:ext uri="{FF2B5EF4-FFF2-40B4-BE49-F238E27FC236}">
                <a16:creationId xmlns:a16="http://schemas.microsoft.com/office/drawing/2014/main" id="{E94D19F9-4EAD-4DF8-8BE1-3736E4D97A39}"/>
              </a:ext>
            </a:extLst>
          </p:cNvPr>
          <p:cNvSpPr/>
          <p:nvPr/>
        </p:nvSpPr>
        <p:spPr>
          <a:xfrm rot="11776321" flipH="1" flipV="1">
            <a:off x="29331596" y="5997460"/>
            <a:ext cx="1885229" cy="3333566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28696079-7F5B-A49D-9204-443875259F9E}"/>
              </a:ext>
            </a:extLst>
          </p:cNvPr>
          <p:cNvSpPr/>
          <p:nvPr/>
        </p:nvSpPr>
        <p:spPr>
          <a:xfrm>
            <a:off x="32493857" y="10243893"/>
            <a:ext cx="3688242" cy="3579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Finnish hydropower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24 kg CO</a:t>
            </a:r>
            <a:r>
              <a:rPr lang="en-US" sz="3600" baseline="-25000" dirty="0">
                <a:latin typeface="Candara" panose="020E0502030303020204" pitchFamily="34" charset="0"/>
              </a:rPr>
              <a:t>2</a:t>
            </a:r>
            <a:r>
              <a:rPr lang="en-US" sz="3600" dirty="0">
                <a:latin typeface="Candara" panose="020E0502030303020204" pitchFamily="34" charset="0"/>
              </a:rPr>
              <a:t>ekv/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MWh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93E1BF-9F7B-41A1-A6E2-55D34B52FC8E}"/>
              </a:ext>
            </a:extLst>
          </p:cNvPr>
          <p:cNvSpPr/>
          <p:nvPr/>
        </p:nvSpPr>
        <p:spPr>
          <a:xfrm>
            <a:off x="0" y="-326571"/>
            <a:ext cx="36576000" cy="2090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E44A02B-19AD-C107-E86F-A98A3245F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7271"/>
              </p:ext>
            </p:extLst>
          </p:nvPr>
        </p:nvGraphicFramePr>
        <p:xfrm>
          <a:off x="937898" y="12736288"/>
          <a:ext cx="9381455" cy="52972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81455">
                  <a:extLst>
                    <a:ext uri="{9D8B030D-6E8A-4147-A177-3AD203B41FA5}">
                      <a16:colId xmlns:a16="http://schemas.microsoft.com/office/drawing/2014/main" val="2918256691"/>
                    </a:ext>
                  </a:extLst>
                </a:gridCol>
              </a:tblGrid>
              <a:tr h="12559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Average figures from data published by DELL &amp; HPE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Enclosure 15 kg CO</a:t>
                      </a:r>
                      <a:r>
                        <a:rPr lang="en-US" sz="3200" b="0" i="0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79944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Fan 3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6217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Power supply unit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0818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Mainboard (2x CPU + 192GB RAM) 488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9457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Solid state drive (&lt;500GB)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5503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Hard drive 37-60 kg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3045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Daughterboard 170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95087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5D917610-C14C-43B0-B00D-E9F7ECF687F5}"/>
              </a:ext>
            </a:extLst>
          </p:cNvPr>
          <p:cNvSpPr/>
          <p:nvPr/>
        </p:nvSpPr>
        <p:spPr>
          <a:xfrm>
            <a:off x="31778063" y="5070922"/>
            <a:ext cx="3688243" cy="3639113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Our Data Centers: 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A: 1.05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B: 1.2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C: 2</a:t>
            </a:r>
          </a:p>
        </p:txBody>
      </p:sp>
      <p:grpSp>
        <p:nvGrpSpPr>
          <p:cNvPr id="52" name="keskigraafit">
            <a:extLst>
              <a:ext uri="{FF2B5EF4-FFF2-40B4-BE49-F238E27FC236}">
                <a16:creationId xmlns:a16="http://schemas.microsoft.com/office/drawing/2014/main" id="{D3986D12-C593-0826-9B5E-66DBCE60FA7A}"/>
              </a:ext>
            </a:extLst>
          </p:cNvPr>
          <p:cNvGrpSpPr/>
          <p:nvPr/>
        </p:nvGrpSpPr>
        <p:grpSpPr>
          <a:xfrm>
            <a:off x="11291919" y="6118002"/>
            <a:ext cx="11384999" cy="12353267"/>
            <a:chOff x="11402755" y="6118002"/>
            <a:chExt cx="11384999" cy="12353267"/>
          </a:xfrm>
        </p:grpSpPr>
        <p:pic>
          <p:nvPicPr>
            <p:cNvPr id="53" name="Picture 52">
              <a:hlinkClick r:id="rId12" action="ppaction://hlinksldjump"/>
              <a:extLst>
                <a:ext uri="{FF2B5EF4-FFF2-40B4-BE49-F238E27FC236}">
                  <a16:creationId xmlns:a16="http://schemas.microsoft.com/office/drawing/2014/main" id="{C6BACA17-3142-F26B-3991-12054972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02670" y="13191675"/>
              <a:ext cx="8675360" cy="527959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875D769-9EC5-3642-6EDC-FF883715B90B}"/>
                </a:ext>
              </a:extLst>
            </p:cNvPr>
            <p:cNvSpPr txBox="1"/>
            <p:nvPr/>
          </p:nvSpPr>
          <p:spPr>
            <a:xfrm>
              <a:off x="20572083" y="16466851"/>
              <a:ext cx="22156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Risk of</a:t>
              </a:r>
              <a:b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</a:br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data loss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3406100-7A9A-E346-AEFA-190FB0AECEF7}"/>
                </a:ext>
              </a:extLst>
            </p:cNvPr>
            <p:cNvSpPr txBox="1"/>
            <p:nvPr/>
          </p:nvSpPr>
          <p:spPr>
            <a:xfrm>
              <a:off x="12300893" y="6118002"/>
              <a:ext cx="917561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Annual CPF / TiB of the DPS in Finland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E9A0AB-84AE-E4E4-0B74-84CDC0152BB1}"/>
                </a:ext>
              </a:extLst>
            </p:cNvPr>
            <p:cNvSpPr txBox="1"/>
            <p:nvPr/>
          </p:nvSpPr>
          <p:spPr>
            <a:xfrm>
              <a:off x="12447681" y="12306865"/>
              <a:ext cx="836880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Lifespan Impact on the Annual CFP</a:t>
              </a:r>
            </a:p>
          </p:txBody>
        </p:sp>
        <p:sp>
          <p:nvSpPr>
            <p:cNvPr id="57" name="Shape 56">
              <a:extLst>
                <a:ext uri="{FF2B5EF4-FFF2-40B4-BE49-F238E27FC236}">
                  <a16:creationId xmlns:a16="http://schemas.microsoft.com/office/drawing/2014/main" id="{56C73D09-9093-C48A-C8E9-52EE4C817BA4}"/>
                </a:ext>
              </a:extLst>
            </p:cNvPr>
            <p:cNvSpPr/>
            <p:nvPr/>
          </p:nvSpPr>
          <p:spPr>
            <a:xfrm rot="12458461" flipV="1">
              <a:off x="20097149" y="14801837"/>
              <a:ext cx="1956138" cy="1245150"/>
            </a:xfrm>
            <a:prstGeom prst="swooshArrow">
              <a:avLst>
                <a:gd name="adj1" fmla="val 14105"/>
                <a:gd name="adj2" fmla="val 23775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7EA7B5-2F43-B46F-3C03-356D6CF21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3514" y="14141548"/>
              <a:ext cx="7171236" cy="2320441"/>
            </a:xfrm>
            <a:prstGeom prst="line">
              <a:avLst/>
            </a:prstGeom>
            <a:ln w="1524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hlinkClick r:id="rId12" action="ppaction://hlinksldjump"/>
              <a:extLst>
                <a:ext uri="{FF2B5EF4-FFF2-40B4-BE49-F238E27FC236}">
                  <a16:creationId xmlns:a16="http://schemas.microsoft.com/office/drawing/2014/main" id="{9DC6CF03-2579-9B11-D574-39B2206B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402755" y="7010848"/>
              <a:ext cx="9675191" cy="4170025"/>
            </a:xfrm>
            <a:prstGeom prst="rect">
              <a:avLst/>
            </a:prstGeom>
          </p:spPr>
        </p:pic>
      </p:grpSp>
      <p:sp>
        <p:nvSpPr>
          <p:cNvPr id="39" name="Graybox">
            <a:hlinkClick r:id="rId15" action="ppaction://hlinksldjump"/>
            <a:extLst>
              <a:ext uri="{FF2B5EF4-FFF2-40B4-BE49-F238E27FC236}">
                <a16:creationId xmlns:a16="http://schemas.microsoft.com/office/drawing/2014/main" id="{928FEFFB-95B6-4C23-86B9-5307C08DD30B}"/>
              </a:ext>
            </a:extLst>
          </p:cNvPr>
          <p:cNvSpPr/>
          <p:nvPr/>
        </p:nvSpPr>
        <p:spPr>
          <a:xfrm>
            <a:off x="0" y="27709"/>
            <a:ext cx="36576000" cy="20574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41" name="Whitebox">
            <a:hlinkClick r:id="rId16" action="ppaction://hlinksldjump"/>
            <a:extLst>
              <a:ext uri="{FF2B5EF4-FFF2-40B4-BE49-F238E27FC236}">
                <a16:creationId xmlns:a16="http://schemas.microsoft.com/office/drawing/2014/main" id="{5B08FF2D-3FBF-46EF-9B43-9847057761E8}"/>
              </a:ext>
            </a:extLst>
          </p:cNvPr>
          <p:cNvSpPr/>
          <p:nvPr/>
        </p:nvSpPr>
        <p:spPr>
          <a:xfrm>
            <a:off x="14811770" y="7155755"/>
            <a:ext cx="18698679" cy="128696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Chart 42">
            <a:hlinkClick r:id="rId15" action="ppaction://hlinksldjump"/>
            <a:extLst>
              <a:ext uri="{FF2B5EF4-FFF2-40B4-BE49-F238E27FC236}">
                <a16:creationId xmlns:a16="http://schemas.microsoft.com/office/drawing/2014/main" id="{2BFA56F6-5DA2-4FA1-8C52-8FF93DFA5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823615"/>
              </p:ext>
            </p:extLst>
          </p:nvPr>
        </p:nvGraphicFramePr>
        <p:xfrm>
          <a:off x="16422544" y="9866195"/>
          <a:ext cx="15788680" cy="866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" name="Graph title">
            <a:extLst>
              <a:ext uri="{FF2B5EF4-FFF2-40B4-BE49-F238E27FC236}">
                <a16:creationId xmlns:a16="http://schemas.microsoft.com/office/drawing/2014/main" id="{EFE9A7E9-709F-4238-C528-D357B981362F}"/>
              </a:ext>
            </a:extLst>
          </p:cNvPr>
          <p:cNvSpPr txBox="1"/>
          <p:nvPr/>
        </p:nvSpPr>
        <p:spPr>
          <a:xfrm>
            <a:off x="16922269" y="8558211"/>
            <a:ext cx="1478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56082"/>
                </a:solidFill>
                <a:latin typeface="Candara" panose="020E0502030303020204" pitchFamily="34" charset="0"/>
              </a:rPr>
              <a:t>Emissions of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5696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hlinkClick r:id="rId4" action="ppaction://hlinksldjump"/>
            <a:extLst>
              <a:ext uri="{FF2B5EF4-FFF2-40B4-BE49-F238E27FC236}">
                <a16:creationId xmlns:a16="http://schemas.microsoft.com/office/drawing/2014/main" id="{9AC5E324-AE89-4608-86E7-FABDC5037D3C}"/>
              </a:ext>
            </a:extLst>
          </p:cNvPr>
          <p:cNvSpPr/>
          <p:nvPr/>
        </p:nvSpPr>
        <p:spPr>
          <a:xfrm>
            <a:off x="0" y="-326571"/>
            <a:ext cx="36576000" cy="2090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343B75-C352-CE61-9117-CC184915B8EC}"/>
              </a:ext>
            </a:extLst>
          </p:cNvPr>
          <p:cNvSpPr/>
          <p:nvPr/>
        </p:nvSpPr>
        <p:spPr>
          <a:xfrm>
            <a:off x="631565" y="3796221"/>
            <a:ext cx="9715500" cy="1478569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149AD66F-E6B7-BD6C-DCB2-82AECC4A9B38}"/>
              </a:ext>
            </a:extLst>
          </p:cNvPr>
          <p:cNvSpPr txBox="1"/>
          <p:nvPr/>
        </p:nvSpPr>
        <p:spPr>
          <a:xfrm>
            <a:off x="21576713" y="8700828"/>
            <a:ext cx="12172253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CFP</a:t>
            </a:r>
            <a:r>
              <a:rPr lang="en-US" sz="7200" b="1" i="1" baseline="-25000" dirty="0">
                <a:solidFill>
                  <a:schemeClr val="accent1"/>
                </a:solidFill>
                <a:latin typeface="Candara" panose="020E0502030303020204" pitchFamily="34" charset="0"/>
              </a:rPr>
              <a:t>tot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= </a:t>
            </a:r>
            <a:r>
              <a:rPr lang="en-US" sz="9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Σ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(Q + 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PUE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C)</a:t>
            </a:r>
          </a:p>
        </p:txBody>
      </p:sp>
      <p:pic>
        <p:nvPicPr>
          <p:cNvPr id="16" name="Picture 15" descr="A drawing of a hard drive&#10;&#10;Description automatically generated">
            <a:extLst>
              <a:ext uri="{FF2B5EF4-FFF2-40B4-BE49-F238E27FC236}">
                <a16:creationId xmlns:a16="http://schemas.microsoft.com/office/drawing/2014/main" id="{E5D4DB21-8377-3002-E63C-51D69BBA3F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000">
            <a:off x="2405503" y="7682301"/>
            <a:ext cx="2478414" cy="2831194"/>
          </a:xfrm>
          <a:prstGeom prst="rect">
            <a:avLst/>
          </a:prstGeom>
        </p:spPr>
      </p:pic>
      <p:pic>
        <p:nvPicPr>
          <p:cNvPr id="17" name="Picture 16" descr="A drawing of a green square with blue text&#10;&#10;Description automatically generated">
            <a:extLst>
              <a:ext uri="{FF2B5EF4-FFF2-40B4-BE49-F238E27FC236}">
                <a16:creationId xmlns:a16="http://schemas.microsoft.com/office/drawing/2014/main" id="{96669435-BE5E-886D-A9B7-BC86A0208F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000">
            <a:off x="6232569" y="7604589"/>
            <a:ext cx="2801394" cy="305525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B698AE-6044-289E-95E0-37502F9F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18773"/>
              </p:ext>
            </p:extLst>
          </p:nvPr>
        </p:nvGraphicFramePr>
        <p:xfrm>
          <a:off x="22236267" y="11049679"/>
          <a:ext cx="12172830" cy="4101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357">
                  <a:extLst>
                    <a:ext uri="{9D8B030D-6E8A-4147-A177-3AD203B41FA5}">
                      <a16:colId xmlns:a16="http://schemas.microsoft.com/office/drawing/2014/main" val="2193316105"/>
                    </a:ext>
                  </a:extLst>
                </a:gridCol>
                <a:gridCol w="10467473">
                  <a:extLst>
                    <a:ext uri="{9D8B030D-6E8A-4147-A177-3AD203B41FA5}">
                      <a16:colId xmlns:a16="http://schemas.microsoft.com/office/drawing/2014/main" val="217454962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CFP</a:t>
                      </a:r>
                      <a:r>
                        <a:rPr lang="en-US" sz="3800" baseline="-25000" dirty="0">
                          <a:latin typeface="Candara" panose="020E050203030302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Total annual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8706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Q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Carbon footprint of hardware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manufacturing, disposal and logistics 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(per year)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730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>
                          <a:latin typeface="Candara" panose="020E0502030303020204" pitchFamily="34" charset="0"/>
                        </a:rPr>
                        <a:t>Electricity used to run the DPS 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7926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PUE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Datacenter power usage efficiency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2486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Electricity production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494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14:cNvPr>
              <p14:cNvContentPartPr/>
              <p14:nvPr/>
            </p14:nvContentPartPr>
            <p14:xfrm>
              <a:off x="8382875" y="9612442"/>
              <a:ext cx="21771" cy="2177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4325" y="8523892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2BE770B-1AC5-A9CC-C3C9-1F3322153CF8}"/>
              </a:ext>
            </a:extLst>
          </p:cNvPr>
          <p:cNvSpPr txBox="1"/>
          <p:nvPr/>
        </p:nvSpPr>
        <p:spPr>
          <a:xfrm>
            <a:off x="1324238" y="10710214"/>
            <a:ext cx="101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19A19-DA01-3FA1-C5F2-B11A5ACC35F5}"/>
              </a:ext>
            </a:extLst>
          </p:cNvPr>
          <p:cNvSpPr txBox="1"/>
          <p:nvPr/>
        </p:nvSpPr>
        <p:spPr>
          <a:xfrm rot="21060000">
            <a:off x="2470656" y="8972440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60 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A85DD5-C64C-3BBD-31E4-B78751DD3FB9}"/>
              </a:ext>
            </a:extLst>
          </p:cNvPr>
          <p:cNvSpPr txBox="1"/>
          <p:nvPr/>
        </p:nvSpPr>
        <p:spPr>
          <a:xfrm rot="21060000">
            <a:off x="6689943" y="9296605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37kg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B57770-4DCB-88C6-1C56-7F1407E13346}"/>
              </a:ext>
            </a:extLst>
          </p:cNvPr>
          <p:cNvSpPr txBox="1"/>
          <p:nvPr/>
        </p:nvSpPr>
        <p:spPr>
          <a:xfrm rot="1800000">
            <a:off x="1290401" y="10827099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2020 12TB Seagate HDD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CABA4-D1F7-C59D-90E3-CD0032753267}"/>
              </a:ext>
            </a:extLst>
          </p:cNvPr>
          <p:cNvSpPr txBox="1"/>
          <p:nvPr/>
        </p:nvSpPr>
        <p:spPr>
          <a:xfrm rot="1525203">
            <a:off x="5283830" y="10733281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2024 16TB Seagate HDD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B0D945-0E2F-5409-7C17-F44FBCEE7F7B}"/>
              </a:ext>
            </a:extLst>
          </p:cNvPr>
          <p:cNvSpPr txBox="1">
            <a:spLocks/>
          </p:cNvSpPr>
          <p:nvPr/>
        </p:nvSpPr>
        <p:spPr>
          <a:xfrm>
            <a:off x="965608" y="546388"/>
            <a:ext cx="20359506" cy="2365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6606" fontAlgn="base">
              <a:spcAft>
                <a:spcPct val="0"/>
              </a:spcAft>
            </a:pPr>
            <a:r>
              <a:rPr lang="en-US" sz="9600" b="1" dirty="0">
                <a:solidFill>
                  <a:srgbClr val="156082"/>
                </a:solidFill>
                <a:latin typeface="Corbel"/>
                <a:ea typeface="ＭＳ Ｐゴシック" charset="0"/>
              </a:rPr>
              <a:t>A Generic Carbon Footprint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796A5-E8FC-FB92-2F72-E27A129DF1AB}"/>
              </a:ext>
            </a:extLst>
          </p:cNvPr>
          <p:cNvSpPr txBox="1"/>
          <p:nvPr/>
        </p:nvSpPr>
        <p:spPr>
          <a:xfrm>
            <a:off x="14895681" y="3796221"/>
            <a:ext cx="502443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 b="1" dirty="0">
                <a:solidFill>
                  <a:srgbClr val="156082"/>
                </a:solidFill>
                <a:latin typeface="Candara" panose="020E0502030303020204" pitchFamily="34" charset="0"/>
              </a:rPr>
              <a:t>Generic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B60AE-AC69-99D8-021B-37CC2E3C864C}"/>
              </a:ext>
            </a:extLst>
          </p:cNvPr>
          <p:cNvSpPr txBox="1"/>
          <p:nvPr/>
        </p:nvSpPr>
        <p:spPr>
          <a:xfrm>
            <a:off x="1188783" y="4292880"/>
            <a:ext cx="893289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3200" dirty="0">
                <a:latin typeface="Candara" panose="020E0502030303020204" pitchFamily="34" charset="0"/>
              </a:rPr>
              <a:t>Servers use components with an in-body carbon footprint that is reported by at least one vendor. These values can be turned into a generic server component in-body carbon footprint calculation.​</a:t>
            </a:r>
            <a:endParaRPr lang="en-US" sz="3200" b="0" i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E741F5DC-38F4-4636-ADBF-9E64AAFA974C}"/>
              </a:ext>
            </a:extLst>
          </p:cNvPr>
          <p:cNvSpPr/>
          <p:nvPr/>
        </p:nvSpPr>
        <p:spPr>
          <a:xfrm rot="18597187" flipH="1">
            <a:off x="10419879" y="1775593"/>
            <a:ext cx="5638910" cy="5058782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52BC38E6-33BD-4301-AE13-12C9655810F0}"/>
              </a:ext>
            </a:extLst>
          </p:cNvPr>
          <p:cNvSpPr/>
          <p:nvPr/>
        </p:nvSpPr>
        <p:spPr>
          <a:xfrm rot="20654537">
            <a:off x="22036877" y="6146171"/>
            <a:ext cx="3203538" cy="2451242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38075-BD6D-4397-99DB-DCF81AD9C19E}"/>
              </a:ext>
            </a:extLst>
          </p:cNvPr>
          <p:cNvSpPr/>
          <p:nvPr/>
        </p:nvSpPr>
        <p:spPr>
          <a:xfrm>
            <a:off x="0" y="19559524"/>
            <a:ext cx="36576000" cy="10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    Mikko Tiainen, Heikki Helin, Johan Kylander, Juha Lehtonen, CSC – IT Center for Science Ltd,  https://digitalpreservation.fi</a:t>
            </a:r>
          </a:p>
        </p:txBody>
      </p:sp>
      <p:sp>
        <p:nvSpPr>
          <p:cNvPr id="33" name="Oval 32">
            <a:hlinkClick r:id="rId9" action="ppaction://hlinksldjump"/>
            <a:extLst>
              <a:ext uri="{FF2B5EF4-FFF2-40B4-BE49-F238E27FC236}">
                <a16:creationId xmlns:a16="http://schemas.microsoft.com/office/drawing/2014/main" id="{C44DB48B-B12C-43DE-96E7-999E9B3DD9D0}"/>
              </a:ext>
            </a:extLst>
          </p:cNvPr>
          <p:cNvSpPr/>
          <p:nvPr/>
        </p:nvSpPr>
        <p:spPr>
          <a:xfrm>
            <a:off x="25097957" y="4173068"/>
            <a:ext cx="3490877" cy="35587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/>
              <a:t>21169 </a:t>
            </a:r>
          </a:p>
          <a:p>
            <a:pPr algn="ctr"/>
            <a:r>
              <a:rPr lang="en-US" sz="4000" dirty="0"/>
              <a:t>kg CO</a:t>
            </a:r>
            <a:r>
              <a:rPr lang="en-US" sz="4000" baseline="-25000" dirty="0"/>
              <a:t>2</a:t>
            </a:r>
            <a:r>
              <a:rPr lang="en-US" sz="4000" dirty="0"/>
              <a:t>ekv</a:t>
            </a:r>
          </a:p>
        </p:txBody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47570812-3EC8-4EFA-BA4C-8218508BC9F9}"/>
              </a:ext>
            </a:extLst>
          </p:cNvPr>
          <p:cNvSpPr/>
          <p:nvPr/>
        </p:nvSpPr>
        <p:spPr>
          <a:xfrm rot="10500669" flipH="1">
            <a:off x="30605208" y="9847810"/>
            <a:ext cx="1787518" cy="2403739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D50BA8-8330-4FE1-BAF6-B58529597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75492" y="548644"/>
            <a:ext cx="2228850" cy="1419225"/>
          </a:xfrm>
          <a:prstGeom prst="rect">
            <a:avLst/>
          </a:prstGeom>
        </p:spPr>
      </p:pic>
      <p:sp>
        <p:nvSpPr>
          <p:cNvPr id="40" name="Shape 39">
            <a:extLst>
              <a:ext uri="{FF2B5EF4-FFF2-40B4-BE49-F238E27FC236}">
                <a16:creationId xmlns:a16="http://schemas.microsoft.com/office/drawing/2014/main" id="{E94D19F9-4EAD-4DF8-8BE1-3736E4D97A39}"/>
              </a:ext>
            </a:extLst>
          </p:cNvPr>
          <p:cNvSpPr/>
          <p:nvPr/>
        </p:nvSpPr>
        <p:spPr>
          <a:xfrm rot="11776321" flipH="1" flipV="1">
            <a:off x="29331596" y="5997460"/>
            <a:ext cx="1885229" cy="3333566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Oval 7">
            <a:hlinkClick r:id="rId12" action="ppaction://hlinksldjump"/>
            <a:extLst>
              <a:ext uri="{FF2B5EF4-FFF2-40B4-BE49-F238E27FC236}">
                <a16:creationId xmlns:a16="http://schemas.microsoft.com/office/drawing/2014/main" id="{C4401AB4-84B4-BA25-C0A1-EE7C5D3DC17D}"/>
              </a:ext>
            </a:extLst>
          </p:cNvPr>
          <p:cNvSpPr/>
          <p:nvPr/>
        </p:nvSpPr>
        <p:spPr>
          <a:xfrm>
            <a:off x="32493857" y="10243893"/>
            <a:ext cx="3688242" cy="3579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Finnish hydropower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24 kg CO</a:t>
            </a:r>
            <a:r>
              <a:rPr lang="en-US" sz="3600" baseline="-25000" dirty="0">
                <a:latin typeface="Candara" panose="020E0502030303020204" pitchFamily="34" charset="0"/>
              </a:rPr>
              <a:t>2</a:t>
            </a:r>
            <a:r>
              <a:rPr lang="en-US" sz="3600" dirty="0">
                <a:latin typeface="Candara" panose="020E0502030303020204" pitchFamily="34" charset="0"/>
              </a:rPr>
              <a:t>ekv/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MWh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A749C15-C4B1-9640-1612-C2F1D4736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7271"/>
              </p:ext>
            </p:extLst>
          </p:nvPr>
        </p:nvGraphicFramePr>
        <p:xfrm>
          <a:off x="937898" y="12736288"/>
          <a:ext cx="9381455" cy="52972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81455">
                  <a:extLst>
                    <a:ext uri="{9D8B030D-6E8A-4147-A177-3AD203B41FA5}">
                      <a16:colId xmlns:a16="http://schemas.microsoft.com/office/drawing/2014/main" val="2918256691"/>
                    </a:ext>
                  </a:extLst>
                </a:gridCol>
              </a:tblGrid>
              <a:tr h="12559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Average figures from data published by DELL &amp; HPE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Enclosure 15 kg CO</a:t>
                      </a:r>
                      <a:r>
                        <a:rPr lang="en-US" sz="3200" b="0" i="0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79944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Fan 3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6217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Power supply unit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0818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Mainboard (2x CPU + 192GB RAM) 488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9457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Solid state drive (&lt;500GB)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5503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Hard drive 37-60 kg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3045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Daughterboard 170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95087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5D917610-C14C-43B0-B00D-E9F7ECF687F5}"/>
              </a:ext>
            </a:extLst>
          </p:cNvPr>
          <p:cNvSpPr/>
          <p:nvPr/>
        </p:nvSpPr>
        <p:spPr>
          <a:xfrm>
            <a:off x="31778063" y="5070922"/>
            <a:ext cx="3688243" cy="3639113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Our Data Centers: 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A: 1.05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B: 1.2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C: 2</a:t>
            </a:r>
          </a:p>
        </p:txBody>
      </p:sp>
      <p:grpSp>
        <p:nvGrpSpPr>
          <p:cNvPr id="52" name="keskigraafit">
            <a:extLst>
              <a:ext uri="{FF2B5EF4-FFF2-40B4-BE49-F238E27FC236}">
                <a16:creationId xmlns:a16="http://schemas.microsoft.com/office/drawing/2014/main" id="{F5EF30DE-919F-F145-F64C-56B1AF240B36}"/>
              </a:ext>
            </a:extLst>
          </p:cNvPr>
          <p:cNvGrpSpPr/>
          <p:nvPr/>
        </p:nvGrpSpPr>
        <p:grpSpPr>
          <a:xfrm>
            <a:off x="11291919" y="6118002"/>
            <a:ext cx="11384999" cy="12353267"/>
            <a:chOff x="11402755" y="6118002"/>
            <a:chExt cx="11384999" cy="12353267"/>
          </a:xfrm>
        </p:grpSpPr>
        <p:pic>
          <p:nvPicPr>
            <p:cNvPr id="53" name="Picture 52">
              <a:hlinkClick r:id="rId13" action="ppaction://hlinksldjump"/>
              <a:extLst>
                <a:ext uri="{FF2B5EF4-FFF2-40B4-BE49-F238E27FC236}">
                  <a16:creationId xmlns:a16="http://schemas.microsoft.com/office/drawing/2014/main" id="{6491B935-F85D-C8CF-A3B4-E1D9D7B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02670" y="13191675"/>
              <a:ext cx="8675360" cy="527959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A38759-A735-0794-F197-DDE44D577564}"/>
                </a:ext>
              </a:extLst>
            </p:cNvPr>
            <p:cNvSpPr txBox="1"/>
            <p:nvPr/>
          </p:nvSpPr>
          <p:spPr>
            <a:xfrm>
              <a:off x="20572083" y="16466851"/>
              <a:ext cx="22156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Risk of</a:t>
              </a:r>
              <a:b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</a:br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data loss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8F2EB7-9962-7589-487A-8A1EFC72FF44}"/>
                </a:ext>
              </a:extLst>
            </p:cNvPr>
            <p:cNvSpPr txBox="1"/>
            <p:nvPr/>
          </p:nvSpPr>
          <p:spPr>
            <a:xfrm>
              <a:off x="12300893" y="6118002"/>
              <a:ext cx="917561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Annual CPF / TiB of the DPS in Finland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D75FA6-B0D0-2056-276C-33970623CD22}"/>
                </a:ext>
              </a:extLst>
            </p:cNvPr>
            <p:cNvSpPr txBox="1"/>
            <p:nvPr/>
          </p:nvSpPr>
          <p:spPr>
            <a:xfrm>
              <a:off x="12447681" y="12306865"/>
              <a:ext cx="836880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Lifespan Impact on the Annual CFP</a:t>
              </a:r>
            </a:p>
          </p:txBody>
        </p:sp>
        <p:sp>
          <p:nvSpPr>
            <p:cNvPr id="58" name="Shape 57">
              <a:extLst>
                <a:ext uri="{FF2B5EF4-FFF2-40B4-BE49-F238E27FC236}">
                  <a16:creationId xmlns:a16="http://schemas.microsoft.com/office/drawing/2014/main" id="{05CFFDB9-E3AC-F96A-895F-2A11AC19A923}"/>
                </a:ext>
              </a:extLst>
            </p:cNvPr>
            <p:cNvSpPr/>
            <p:nvPr/>
          </p:nvSpPr>
          <p:spPr>
            <a:xfrm rot="12458461" flipV="1">
              <a:off x="20097149" y="14801837"/>
              <a:ext cx="1956138" cy="1245150"/>
            </a:xfrm>
            <a:prstGeom prst="swooshArrow">
              <a:avLst>
                <a:gd name="adj1" fmla="val 14105"/>
                <a:gd name="adj2" fmla="val 23775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625F0A-9DC6-BB86-3C36-146EE7BF4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3514" y="14141548"/>
              <a:ext cx="7171236" cy="2320441"/>
            </a:xfrm>
            <a:prstGeom prst="line">
              <a:avLst/>
            </a:prstGeom>
            <a:ln w="1524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D3C62E48-5E70-0ECA-027C-EC16AAB6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402755" y="7010848"/>
              <a:ext cx="9675191" cy="4170025"/>
            </a:xfrm>
            <a:prstGeom prst="rect">
              <a:avLst/>
            </a:prstGeom>
          </p:spPr>
        </p:pic>
      </p:grpSp>
      <p:sp>
        <p:nvSpPr>
          <p:cNvPr id="39" name="Graybox">
            <a:hlinkClick r:id="rId16" action="ppaction://hlinksldjump"/>
            <a:extLst>
              <a:ext uri="{FF2B5EF4-FFF2-40B4-BE49-F238E27FC236}">
                <a16:creationId xmlns:a16="http://schemas.microsoft.com/office/drawing/2014/main" id="{7E3B729E-46D2-4CAA-8F45-0AE84FD9D3CE}"/>
              </a:ext>
            </a:extLst>
          </p:cNvPr>
          <p:cNvSpPr/>
          <p:nvPr/>
        </p:nvSpPr>
        <p:spPr>
          <a:xfrm>
            <a:off x="0" y="27709"/>
            <a:ext cx="36576000" cy="20574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41" name="Whitebox">
            <a:hlinkClick r:id="rId4" action="ppaction://hlinksldjump"/>
            <a:extLst>
              <a:ext uri="{FF2B5EF4-FFF2-40B4-BE49-F238E27FC236}">
                <a16:creationId xmlns:a16="http://schemas.microsoft.com/office/drawing/2014/main" id="{2AD317BE-7C97-49DC-8F32-FA839237010D}"/>
              </a:ext>
            </a:extLst>
          </p:cNvPr>
          <p:cNvSpPr/>
          <p:nvPr/>
        </p:nvSpPr>
        <p:spPr>
          <a:xfrm>
            <a:off x="9235702" y="5015344"/>
            <a:ext cx="17499719" cy="131856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D090AD3-5385-47C3-AEEC-0E7D0BAB820A}"/>
              </a:ext>
            </a:extLst>
          </p:cNvPr>
          <p:cNvSpPr txBox="1"/>
          <p:nvPr/>
        </p:nvSpPr>
        <p:spPr>
          <a:xfrm>
            <a:off x="12059099" y="6226752"/>
            <a:ext cx="11852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56082"/>
                </a:solidFill>
                <a:latin typeface="Candara" panose="020E0502030303020204" pitchFamily="34" charset="0"/>
              </a:rPr>
              <a:t>Emissions in 2021 (t CO</a:t>
            </a:r>
            <a:r>
              <a:rPr lang="en-US" sz="6000" b="1" baseline="-25000" dirty="0">
                <a:solidFill>
                  <a:srgbClr val="156082"/>
                </a:solidFill>
                <a:latin typeface="Candara" panose="020E0502030303020204" pitchFamily="34" charset="0"/>
              </a:rPr>
              <a:t>2</a:t>
            </a:r>
            <a:r>
              <a:rPr lang="en-US" sz="6000" b="1" dirty="0">
                <a:solidFill>
                  <a:srgbClr val="156082"/>
                </a:solidFill>
                <a:latin typeface="Candara" panose="020E0502030303020204" pitchFamily="34" charset="0"/>
              </a:rPr>
              <a:t>ekv / capita)</a:t>
            </a:r>
          </a:p>
        </p:txBody>
      </p:sp>
      <p:pic>
        <p:nvPicPr>
          <p:cNvPr id="49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198E38E2-8C91-4FE3-AE4A-DC49A5DB7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6990" y="7538296"/>
            <a:ext cx="13857143" cy="96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hlinkClick r:id="rId4" action="ppaction://hlinksldjump"/>
            <a:extLst>
              <a:ext uri="{FF2B5EF4-FFF2-40B4-BE49-F238E27FC236}">
                <a16:creationId xmlns:a16="http://schemas.microsoft.com/office/drawing/2014/main" id="{00386E7C-6383-4662-9A93-E1F73890792D}"/>
              </a:ext>
            </a:extLst>
          </p:cNvPr>
          <p:cNvSpPr/>
          <p:nvPr/>
        </p:nvSpPr>
        <p:spPr>
          <a:xfrm>
            <a:off x="0" y="-326571"/>
            <a:ext cx="36576000" cy="2090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343B75-C352-CE61-9117-CC184915B8EC}"/>
              </a:ext>
            </a:extLst>
          </p:cNvPr>
          <p:cNvSpPr/>
          <p:nvPr/>
        </p:nvSpPr>
        <p:spPr>
          <a:xfrm>
            <a:off x="631565" y="3796221"/>
            <a:ext cx="9715500" cy="1478569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149AD66F-E6B7-BD6C-DCB2-82AECC4A9B38}"/>
              </a:ext>
            </a:extLst>
          </p:cNvPr>
          <p:cNvSpPr txBox="1"/>
          <p:nvPr/>
        </p:nvSpPr>
        <p:spPr>
          <a:xfrm>
            <a:off x="21576713" y="8700828"/>
            <a:ext cx="12172253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CFP</a:t>
            </a:r>
            <a:r>
              <a:rPr lang="en-US" sz="7200" b="1" i="1" baseline="-25000" dirty="0">
                <a:solidFill>
                  <a:schemeClr val="accent1"/>
                </a:solidFill>
                <a:latin typeface="Candara" panose="020E0502030303020204" pitchFamily="34" charset="0"/>
              </a:rPr>
              <a:t>tot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= </a:t>
            </a:r>
            <a:r>
              <a:rPr lang="en-US" sz="9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Σ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(Q + 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PUE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C)</a:t>
            </a:r>
          </a:p>
        </p:txBody>
      </p:sp>
      <p:pic>
        <p:nvPicPr>
          <p:cNvPr id="16" name="Picture 15" descr="A drawing of a hard drive&#10;&#10;Description automatically generated">
            <a:extLst>
              <a:ext uri="{FF2B5EF4-FFF2-40B4-BE49-F238E27FC236}">
                <a16:creationId xmlns:a16="http://schemas.microsoft.com/office/drawing/2014/main" id="{E5D4DB21-8377-3002-E63C-51D69BBA3F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000">
            <a:off x="2405503" y="7682301"/>
            <a:ext cx="2478414" cy="2831194"/>
          </a:xfrm>
          <a:prstGeom prst="rect">
            <a:avLst/>
          </a:prstGeom>
        </p:spPr>
      </p:pic>
      <p:pic>
        <p:nvPicPr>
          <p:cNvPr id="17" name="Picture 16" descr="A drawing of a green square with blue text&#10;&#10;Description automatically generated">
            <a:extLst>
              <a:ext uri="{FF2B5EF4-FFF2-40B4-BE49-F238E27FC236}">
                <a16:creationId xmlns:a16="http://schemas.microsoft.com/office/drawing/2014/main" id="{96669435-BE5E-886D-A9B7-BC86A0208F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000">
            <a:off x="6232569" y="7604589"/>
            <a:ext cx="2801394" cy="305525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B698AE-6044-289E-95E0-37502F9F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42761"/>
              </p:ext>
            </p:extLst>
          </p:nvPr>
        </p:nvGraphicFramePr>
        <p:xfrm>
          <a:off x="22236267" y="11049679"/>
          <a:ext cx="12172830" cy="4101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357">
                  <a:extLst>
                    <a:ext uri="{9D8B030D-6E8A-4147-A177-3AD203B41FA5}">
                      <a16:colId xmlns:a16="http://schemas.microsoft.com/office/drawing/2014/main" val="2193316105"/>
                    </a:ext>
                  </a:extLst>
                </a:gridCol>
                <a:gridCol w="10467473">
                  <a:extLst>
                    <a:ext uri="{9D8B030D-6E8A-4147-A177-3AD203B41FA5}">
                      <a16:colId xmlns:a16="http://schemas.microsoft.com/office/drawing/2014/main" val="217454962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CFP</a:t>
                      </a:r>
                      <a:r>
                        <a:rPr lang="en-US" sz="3800" baseline="-25000" dirty="0">
                          <a:latin typeface="Candara" panose="020E050203030302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Total annual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8706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Q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Carbon footprint of hardware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manufacturing, disposal and logistics 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(per year)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730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>
                          <a:latin typeface="Candara" panose="020E0502030303020204" pitchFamily="34" charset="0"/>
                        </a:rPr>
                        <a:t>Electricity used to run the DPS 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7926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PUE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Datacenter power usage efficiency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2486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Electricity production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494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14:cNvPr>
              <p14:cNvContentPartPr/>
              <p14:nvPr/>
            </p14:nvContentPartPr>
            <p14:xfrm>
              <a:off x="8382875" y="9612442"/>
              <a:ext cx="21771" cy="2177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4325" y="8523892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2BE770B-1AC5-A9CC-C3C9-1F3322153CF8}"/>
              </a:ext>
            </a:extLst>
          </p:cNvPr>
          <p:cNvSpPr txBox="1"/>
          <p:nvPr/>
        </p:nvSpPr>
        <p:spPr>
          <a:xfrm>
            <a:off x="1324238" y="10710214"/>
            <a:ext cx="101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19A19-DA01-3FA1-C5F2-B11A5ACC35F5}"/>
              </a:ext>
            </a:extLst>
          </p:cNvPr>
          <p:cNvSpPr txBox="1"/>
          <p:nvPr/>
        </p:nvSpPr>
        <p:spPr>
          <a:xfrm rot="21060000">
            <a:off x="2470656" y="8972440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60 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A85DD5-C64C-3BBD-31E4-B78751DD3FB9}"/>
              </a:ext>
            </a:extLst>
          </p:cNvPr>
          <p:cNvSpPr txBox="1"/>
          <p:nvPr/>
        </p:nvSpPr>
        <p:spPr>
          <a:xfrm rot="21060000">
            <a:off x="6689943" y="9296605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37kg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B57770-4DCB-88C6-1C56-7F1407E13346}"/>
              </a:ext>
            </a:extLst>
          </p:cNvPr>
          <p:cNvSpPr txBox="1"/>
          <p:nvPr/>
        </p:nvSpPr>
        <p:spPr>
          <a:xfrm rot="1800000">
            <a:off x="1290401" y="10827099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2020 12TB Seagate HDD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CABA4-D1F7-C59D-90E3-CD0032753267}"/>
              </a:ext>
            </a:extLst>
          </p:cNvPr>
          <p:cNvSpPr txBox="1"/>
          <p:nvPr/>
        </p:nvSpPr>
        <p:spPr>
          <a:xfrm rot="1525203">
            <a:off x="5283830" y="10733281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2024 16TB Seagate HDD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B0D945-0E2F-5409-7C17-F44FBCEE7F7B}"/>
              </a:ext>
            </a:extLst>
          </p:cNvPr>
          <p:cNvSpPr txBox="1">
            <a:spLocks/>
          </p:cNvSpPr>
          <p:nvPr/>
        </p:nvSpPr>
        <p:spPr>
          <a:xfrm>
            <a:off x="965608" y="546388"/>
            <a:ext cx="20359506" cy="2365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6606" fontAlgn="base">
              <a:spcAft>
                <a:spcPct val="0"/>
              </a:spcAft>
            </a:pPr>
            <a:r>
              <a:rPr lang="en-US" sz="9600" b="1" dirty="0">
                <a:solidFill>
                  <a:srgbClr val="156082"/>
                </a:solidFill>
                <a:latin typeface="Corbel"/>
                <a:ea typeface="ＭＳ Ｐゴシック" charset="0"/>
              </a:rPr>
              <a:t>A Generic Carbon Footprint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796A5-E8FC-FB92-2F72-E27A129DF1AB}"/>
              </a:ext>
            </a:extLst>
          </p:cNvPr>
          <p:cNvSpPr txBox="1"/>
          <p:nvPr/>
        </p:nvSpPr>
        <p:spPr>
          <a:xfrm>
            <a:off x="14895681" y="3796221"/>
            <a:ext cx="502443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 b="1" dirty="0">
                <a:solidFill>
                  <a:srgbClr val="156082"/>
                </a:solidFill>
                <a:latin typeface="Candara" panose="020E0502030303020204" pitchFamily="34" charset="0"/>
              </a:rPr>
              <a:t>Generic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B60AE-AC69-99D8-021B-37CC2E3C864C}"/>
              </a:ext>
            </a:extLst>
          </p:cNvPr>
          <p:cNvSpPr txBox="1"/>
          <p:nvPr/>
        </p:nvSpPr>
        <p:spPr>
          <a:xfrm>
            <a:off x="1188783" y="4292880"/>
            <a:ext cx="893289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3200" dirty="0">
                <a:latin typeface="Candara" panose="020E0502030303020204" pitchFamily="34" charset="0"/>
              </a:rPr>
              <a:t>Servers use components with an in-body carbon footprint that is reported by at least one vendor. These values can be turned into a generic server component in-body carbon footprint calculation.​</a:t>
            </a:r>
            <a:endParaRPr lang="en-US" sz="3200" b="0" i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E741F5DC-38F4-4636-ADBF-9E64AAFA974C}"/>
              </a:ext>
            </a:extLst>
          </p:cNvPr>
          <p:cNvSpPr/>
          <p:nvPr/>
        </p:nvSpPr>
        <p:spPr>
          <a:xfrm rot="18597187" flipH="1">
            <a:off x="10419879" y="1775593"/>
            <a:ext cx="5638910" cy="5058782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52BC38E6-33BD-4301-AE13-12C9655810F0}"/>
              </a:ext>
            </a:extLst>
          </p:cNvPr>
          <p:cNvSpPr/>
          <p:nvPr/>
        </p:nvSpPr>
        <p:spPr>
          <a:xfrm rot="20654537">
            <a:off x="22036877" y="6146171"/>
            <a:ext cx="3203538" cy="2451242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38075-BD6D-4397-99DB-DCF81AD9C19E}"/>
              </a:ext>
            </a:extLst>
          </p:cNvPr>
          <p:cNvSpPr/>
          <p:nvPr/>
        </p:nvSpPr>
        <p:spPr>
          <a:xfrm>
            <a:off x="0" y="19559524"/>
            <a:ext cx="36576000" cy="10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    Mikko Tiainen, Heikki Helin, Johan Kylander, Juha Lehtonen, CSC – IT Center for Science Ltd,  https://digitalpreservation.fi</a:t>
            </a:r>
          </a:p>
        </p:txBody>
      </p:sp>
      <p:sp>
        <p:nvSpPr>
          <p:cNvPr id="33" name="Oval 32">
            <a:hlinkClick r:id="rId9" action="ppaction://hlinksldjump"/>
            <a:extLst>
              <a:ext uri="{FF2B5EF4-FFF2-40B4-BE49-F238E27FC236}">
                <a16:creationId xmlns:a16="http://schemas.microsoft.com/office/drawing/2014/main" id="{C44DB48B-B12C-43DE-96E7-999E9B3DD9D0}"/>
              </a:ext>
            </a:extLst>
          </p:cNvPr>
          <p:cNvSpPr/>
          <p:nvPr/>
        </p:nvSpPr>
        <p:spPr>
          <a:xfrm>
            <a:off x="25097957" y="4173068"/>
            <a:ext cx="3490877" cy="35587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/>
              <a:t>21169 </a:t>
            </a:r>
          </a:p>
          <a:p>
            <a:pPr algn="ctr"/>
            <a:r>
              <a:rPr lang="en-US" sz="4000" dirty="0"/>
              <a:t>kg CO</a:t>
            </a:r>
            <a:r>
              <a:rPr lang="en-US" sz="4000" baseline="-25000" dirty="0"/>
              <a:t>2</a:t>
            </a:r>
            <a:r>
              <a:rPr lang="en-US" sz="4000" dirty="0"/>
              <a:t>ekv</a:t>
            </a:r>
          </a:p>
        </p:txBody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47570812-3EC8-4EFA-BA4C-8218508BC9F9}"/>
              </a:ext>
            </a:extLst>
          </p:cNvPr>
          <p:cNvSpPr/>
          <p:nvPr/>
        </p:nvSpPr>
        <p:spPr>
          <a:xfrm rot="10500669" flipH="1">
            <a:off x="30605208" y="9847810"/>
            <a:ext cx="1787518" cy="2403739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D50BA8-8330-4FE1-BAF6-B58529597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75492" y="548644"/>
            <a:ext cx="2228850" cy="1419225"/>
          </a:xfrm>
          <a:prstGeom prst="rect">
            <a:avLst/>
          </a:prstGeom>
        </p:spPr>
      </p:pic>
      <p:sp>
        <p:nvSpPr>
          <p:cNvPr id="40" name="Shape 39">
            <a:extLst>
              <a:ext uri="{FF2B5EF4-FFF2-40B4-BE49-F238E27FC236}">
                <a16:creationId xmlns:a16="http://schemas.microsoft.com/office/drawing/2014/main" id="{E94D19F9-4EAD-4DF8-8BE1-3736E4D97A39}"/>
              </a:ext>
            </a:extLst>
          </p:cNvPr>
          <p:cNvSpPr/>
          <p:nvPr/>
        </p:nvSpPr>
        <p:spPr>
          <a:xfrm rot="11776321" flipH="1" flipV="1">
            <a:off x="29331596" y="5997460"/>
            <a:ext cx="1885229" cy="3333566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6CA2DF-92B1-4D07-AC8B-0235D590FBF4}"/>
                  </a:ext>
                </a:extLst>
              </p14:cNvPr>
              <p14:cNvContentPartPr/>
              <p14:nvPr/>
            </p14:nvContentPartPr>
            <p14:xfrm>
              <a:off x="11419989" y="10554549"/>
              <a:ext cx="21771" cy="21771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6CA2DF-92B1-4D07-AC8B-0235D590FB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1439" y="9465999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27A4DB7-BE68-4CFE-9B11-1DB4529A30B4}"/>
              </a:ext>
            </a:extLst>
          </p:cNvPr>
          <p:cNvSpPr txBox="1"/>
          <p:nvPr/>
        </p:nvSpPr>
        <p:spPr>
          <a:xfrm rot="21060000">
            <a:off x="9726661" y="10245532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37kg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6" name="Oval 5">
            <a:hlinkClick r:id="rId13" action="ppaction://hlinksldjump"/>
            <a:extLst>
              <a:ext uri="{FF2B5EF4-FFF2-40B4-BE49-F238E27FC236}">
                <a16:creationId xmlns:a16="http://schemas.microsoft.com/office/drawing/2014/main" id="{1F286208-8F26-5B3F-239A-9C08BB7D7D15}"/>
              </a:ext>
            </a:extLst>
          </p:cNvPr>
          <p:cNvSpPr/>
          <p:nvPr/>
        </p:nvSpPr>
        <p:spPr>
          <a:xfrm>
            <a:off x="32493857" y="10243893"/>
            <a:ext cx="3688242" cy="3579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Finnish hydropower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24 kg CO</a:t>
            </a:r>
            <a:r>
              <a:rPr lang="en-US" sz="3600" baseline="-25000" dirty="0">
                <a:latin typeface="Candara" panose="020E0502030303020204" pitchFamily="34" charset="0"/>
              </a:rPr>
              <a:t>2</a:t>
            </a:r>
            <a:r>
              <a:rPr lang="en-US" sz="3600" dirty="0">
                <a:latin typeface="Candara" panose="020E0502030303020204" pitchFamily="34" charset="0"/>
              </a:rPr>
              <a:t>ekv/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MWh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6609C93-3FD1-2D8A-2E01-BF20E0255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7271"/>
              </p:ext>
            </p:extLst>
          </p:nvPr>
        </p:nvGraphicFramePr>
        <p:xfrm>
          <a:off x="937898" y="12736288"/>
          <a:ext cx="9381455" cy="52972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81455">
                  <a:extLst>
                    <a:ext uri="{9D8B030D-6E8A-4147-A177-3AD203B41FA5}">
                      <a16:colId xmlns:a16="http://schemas.microsoft.com/office/drawing/2014/main" val="2918256691"/>
                    </a:ext>
                  </a:extLst>
                </a:gridCol>
              </a:tblGrid>
              <a:tr h="12559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Average figures from data published by DELL &amp; HPE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Enclosure 15 kg CO</a:t>
                      </a:r>
                      <a:r>
                        <a:rPr lang="en-US" sz="3200" b="0" i="0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79944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Fan 3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6217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Power supply unit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0818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Mainboard (2x CPU + 192GB RAM) 488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9457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Solid state drive (&lt;500GB)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5503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Hard drive 37-60 kg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3045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Daughterboard 170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95087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5D917610-C14C-43B0-B00D-E9F7ECF687F5}"/>
              </a:ext>
            </a:extLst>
          </p:cNvPr>
          <p:cNvSpPr/>
          <p:nvPr/>
        </p:nvSpPr>
        <p:spPr>
          <a:xfrm>
            <a:off x="31778063" y="5070922"/>
            <a:ext cx="3688243" cy="3639113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Our Data Centers: 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A: 1.05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B: 1.2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C: 2</a:t>
            </a:r>
          </a:p>
        </p:txBody>
      </p:sp>
      <p:grpSp>
        <p:nvGrpSpPr>
          <p:cNvPr id="49" name="keskigraafit">
            <a:extLst>
              <a:ext uri="{FF2B5EF4-FFF2-40B4-BE49-F238E27FC236}">
                <a16:creationId xmlns:a16="http://schemas.microsoft.com/office/drawing/2014/main" id="{5A931827-9557-0602-585C-60451C2B4F80}"/>
              </a:ext>
            </a:extLst>
          </p:cNvPr>
          <p:cNvGrpSpPr/>
          <p:nvPr/>
        </p:nvGrpSpPr>
        <p:grpSpPr>
          <a:xfrm>
            <a:off x="11291919" y="6118002"/>
            <a:ext cx="11384999" cy="12353267"/>
            <a:chOff x="11402755" y="6118002"/>
            <a:chExt cx="11384999" cy="12353267"/>
          </a:xfrm>
        </p:grpSpPr>
        <p:pic>
          <p:nvPicPr>
            <p:cNvPr id="51" name="Picture 50">
              <a:hlinkClick r:id="rId14" action="ppaction://hlinksldjump"/>
              <a:extLst>
                <a:ext uri="{FF2B5EF4-FFF2-40B4-BE49-F238E27FC236}">
                  <a16:creationId xmlns:a16="http://schemas.microsoft.com/office/drawing/2014/main" id="{EC9BD22F-3627-D4A6-470A-3A873BECF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902670" y="13191675"/>
              <a:ext cx="8675360" cy="527959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8F3C412-496F-AE92-0942-BBDC29133115}"/>
                </a:ext>
              </a:extLst>
            </p:cNvPr>
            <p:cNvSpPr txBox="1"/>
            <p:nvPr/>
          </p:nvSpPr>
          <p:spPr>
            <a:xfrm>
              <a:off x="20572083" y="16466851"/>
              <a:ext cx="22156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Risk of</a:t>
              </a:r>
              <a:b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</a:br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data loss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330474-AA58-1EA2-AD44-69F34373EB0D}"/>
                </a:ext>
              </a:extLst>
            </p:cNvPr>
            <p:cNvSpPr txBox="1"/>
            <p:nvPr/>
          </p:nvSpPr>
          <p:spPr>
            <a:xfrm>
              <a:off x="12300893" y="6118002"/>
              <a:ext cx="917561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Annual CPF / TiB of the DPS in Finland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1B3EC3-B0E4-26B8-A9C9-33AD21643113}"/>
                </a:ext>
              </a:extLst>
            </p:cNvPr>
            <p:cNvSpPr txBox="1"/>
            <p:nvPr/>
          </p:nvSpPr>
          <p:spPr>
            <a:xfrm>
              <a:off x="12447681" y="12306865"/>
              <a:ext cx="836880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Lifespan Impact on the Annual CFP</a:t>
              </a:r>
            </a:p>
          </p:txBody>
        </p:sp>
        <p:sp>
          <p:nvSpPr>
            <p:cNvPr id="56" name="Shape 55">
              <a:extLst>
                <a:ext uri="{FF2B5EF4-FFF2-40B4-BE49-F238E27FC236}">
                  <a16:creationId xmlns:a16="http://schemas.microsoft.com/office/drawing/2014/main" id="{6B1B132E-7278-3C73-19FB-5161D49B1269}"/>
                </a:ext>
              </a:extLst>
            </p:cNvPr>
            <p:cNvSpPr/>
            <p:nvPr/>
          </p:nvSpPr>
          <p:spPr>
            <a:xfrm rot="12458461" flipV="1">
              <a:off x="20097149" y="14801837"/>
              <a:ext cx="1956138" cy="1245150"/>
            </a:xfrm>
            <a:prstGeom prst="swooshArrow">
              <a:avLst>
                <a:gd name="adj1" fmla="val 14105"/>
                <a:gd name="adj2" fmla="val 23775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5A84B6F-5465-D475-E5C5-E298C3EEFA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3514" y="14141548"/>
              <a:ext cx="7171236" cy="2320441"/>
            </a:xfrm>
            <a:prstGeom prst="line">
              <a:avLst/>
            </a:prstGeom>
            <a:ln w="1524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hlinkClick r:id="rId14" action="ppaction://hlinksldjump"/>
              <a:extLst>
                <a:ext uri="{FF2B5EF4-FFF2-40B4-BE49-F238E27FC236}">
                  <a16:creationId xmlns:a16="http://schemas.microsoft.com/office/drawing/2014/main" id="{4897544D-CF98-48FC-9457-72164ADF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402755" y="7010848"/>
              <a:ext cx="9675191" cy="4170025"/>
            </a:xfrm>
            <a:prstGeom prst="rect">
              <a:avLst/>
            </a:prstGeom>
          </p:spPr>
        </p:pic>
      </p:grpSp>
      <p:sp>
        <p:nvSpPr>
          <p:cNvPr id="39" name="Graybox">
            <a:hlinkClick r:id="rId4" action="ppaction://hlinksldjump"/>
            <a:extLst>
              <a:ext uri="{FF2B5EF4-FFF2-40B4-BE49-F238E27FC236}">
                <a16:creationId xmlns:a16="http://schemas.microsoft.com/office/drawing/2014/main" id="{B4D58134-CB7A-49F8-A6B6-6C5D2EB875CA}"/>
              </a:ext>
            </a:extLst>
          </p:cNvPr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70" name="Whitebox">
            <a:extLst>
              <a:ext uri="{FF2B5EF4-FFF2-40B4-BE49-F238E27FC236}">
                <a16:creationId xmlns:a16="http://schemas.microsoft.com/office/drawing/2014/main" id="{FF3DD18B-56CC-4398-A334-4074CA017F38}"/>
              </a:ext>
            </a:extLst>
          </p:cNvPr>
          <p:cNvSpPr/>
          <p:nvPr/>
        </p:nvSpPr>
        <p:spPr>
          <a:xfrm>
            <a:off x="5551715" y="7503575"/>
            <a:ext cx="18466558" cy="115472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642E5B8-4D8F-4E45-9652-0F19116B0BB6}"/>
              </a:ext>
            </a:extLst>
          </p:cNvPr>
          <p:cNvSpPr/>
          <p:nvPr/>
        </p:nvSpPr>
        <p:spPr>
          <a:xfrm>
            <a:off x="21206331" y="11016732"/>
            <a:ext cx="23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E4866A-32AC-438C-B275-CA4F73BC027B}"/>
              </a:ext>
            </a:extLst>
          </p:cNvPr>
          <p:cNvSpPr txBox="1"/>
          <p:nvPr/>
        </p:nvSpPr>
        <p:spPr>
          <a:xfrm>
            <a:off x="9736254" y="8461960"/>
            <a:ext cx="10097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orbel" panose="020B0503020204020204" pitchFamily="34" charset="0"/>
              </a:rPr>
              <a:t>Our 7.5 PiB DPS Platform​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27706A-FC8F-4E00-9E16-41BC8D023C45}"/>
              </a:ext>
            </a:extLst>
          </p:cNvPr>
          <p:cNvSpPr txBox="1"/>
          <p:nvPr/>
        </p:nvSpPr>
        <p:spPr>
          <a:xfrm>
            <a:off x="10362719" y="9585098"/>
            <a:ext cx="8844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accent1"/>
                </a:solidFill>
                <a:latin typeface="Candara" panose="020E0502030303020204" pitchFamily="34" charset="0"/>
              </a:rPr>
              <a:t>Vendors: HPE, IBM &amp; Inspur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6D5B18-6365-4474-BF16-042DDB692975}"/>
              </a:ext>
            </a:extLst>
          </p:cNvPr>
          <p:cNvSpPr txBox="1"/>
          <p:nvPr/>
        </p:nvSpPr>
        <p:spPr>
          <a:xfrm>
            <a:off x="7315818" y="13776775"/>
            <a:ext cx="141280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Number of HDDs: 1200</a:t>
            </a:r>
          </a:p>
          <a:p>
            <a:r>
              <a:rPr lang="en-US" sz="3600" dirty="0"/>
              <a:t>  Number of SSDs: 119</a:t>
            </a:r>
          </a:p>
          <a:p>
            <a:r>
              <a:rPr lang="en-US" sz="3600" dirty="0"/>
              <a:t>    Number of servers: 43</a:t>
            </a:r>
          </a:p>
          <a:p>
            <a:r>
              <a:rPr lang="en-US" sz="3600" dirty="0"/>
              <a:t>      Number of tape libraries: 5</a:t>
            </a:r>
          </a:p>
          <a:p>
            <a:r>
              <a:rPr lang="en-US" sz="3600" dirty="0"/>
              <a:t>        Number of tape drives: 35</a:t>
            </a:r>
          </a:p>
          <a:p>
            <a:r>
              <a:rPr lang="en-US" sz="3600" dirty="0"/>
              <a:t>          Number of tapes: 1126</a:t>
            </a:r>
          </a:p>
          <a:p>
            <a:endParaRPr lang="en-US" sz="3600" dirty="0"/>
          </a:p>
          <a:p>
            <a:r>
              <a:rPr lang="en-US" sz="3600" dirty="0"/>
              <a:t>Ingest includes a thorough validation of submitted content on servers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35F475-00DE-1D0C-9608-4BB06D44D2BD}"/>
              </a:ext>
            </a:extLst>
          </p:cNvPr>
          <p:cNvGrpSpPr/>
          <p:nvPr/>
        </p:nvGrpSpPr>
        <p:grpSpPr>
          <a:xfrm>
            <a:off x="9343746" y="10281648"/>
            <a:ext cx="12465759" cy="5387205"/>
            <a:chOff x="9343746" y="10281648"/>
            <a:chExt cx="12465759" cy="538720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DAAE55A-ED16-4FB3-9236-43085EABFA9A}"/>
                </a:ext>
              </a:extLst>
            </p:cNvPr>
            <p:cNvSpPr txBox="1"/>
            <p:nvPr/>
          </p:nvSpPr>
          <p:spPr>
            <a:xfrm>
              <a:off x="17801512" y="12755880"/>
              <a:ext cx="107595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/>
                <a:t>+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5938AA-71CC-2045-08D3-E28E35AB2466}"/>
                </a:ext>
              </a:extLst>
            </p:cNvPr>
            <p:cNvGrpSpPr/>
            <p:nvPr/>
          </p:nvGrpSpPr>
          <p:grpSpPr>
            <a:xfrm>
              <a:off x="9343746" y="10281648"/>
              <a:ext cx="12465759" cy="5387205"/>
              <a:chOff x="9343746" y="10281648"/>
              <a:chExt cx="12465759" cy="5387205"/>
            </a:xfrm>
          </p:grpSpPr>
          <p:pic>
            <p:nvPicPr>
              <p:cNvPr id="75" name="Picture 74" descr="A drawing of a green square with blue text&#10;&#10;Description automatically generated">
                <a:extLst>
                  <a:ext uri="{FF2B5EF4-FFF2-40B4-BE49-F238E27FC236}">
                    <a16:creationId xmlns:a16="http://schemas.microsoft.com/office/drawing/2014/main" id="{5C697A05-54F5-459C-9CAF-C1580432F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43746" y="10281648"/>
                <a:ext cx="2801394" cy="3055259"/>
              </a:xfrm>
              <a:prstGeom prst="rect">
                <a:avLst/>
              </a:prstGeom>
            </p:spPr>
          </p:pic>
          <p:pic>
            <p:nvPicPr>
              <p:cNvPr id="76" name="Picture 75" descr="A drawing of a green box&#10;&#10;Description automatically generated">
                <a:extLst>
                  <a:ext uri="{FF2B5EF4-FFF2-40B4-BE49-F238E27FC236}">
                    <a16:creationId xmlns:a16="http://schemas.microsoft.com/office/drawing/2014/main" id="{10259A3F-766A-49EC-AFA1-4EE7E3319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897281" y="10712314"/>
                <a:ext cx="3524252" cy="3338514"/>
              </a:xfrm>
              <a:prstGeom prst="rect">
                <a:avLst/>
              </a:prstGeom>
            </p:spPr>
          </p:pic>
          <p:pic>
            <p:nvPicPr>
              <p:cNvPr id="77" name="Picture 76" descr="A drawing of a green box&#10;&#10;Description automatically generated">
                <a:extLst>
                  <a:ext uri="{FF2B5EF4-FFF2-40B4-BE49-F238E27FC236}">
                    <a16:creationId xmlns:a16="http://schemas.microsoft.com/office/drawing/2014/main" id="{6591C0FF-F530-43D1-AA9C-AAED70872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91922" y="11405737"/>
                <a:ext cx="3524252" cy="3338514"/>
              </a:xfrm>
              <a:prstGeom prst="rect">
                <a:avLst/>
              </a:prstGeom>
            </p:spPr>
          </p:pic>
          <p:pic>
            <p:nvPicPr>
              <p:cNvPr id="78" name="Picture 77" descr="A drawing of a green box&#10;&#10;Description automatically generated">
                <a:extLst>
                  <a:ext uri="{FF2B5EF4-FFF2-40B4-BE49-F238E27FC236}">
                    <a16:creationId xmlns:a16="http://schemas.microsoft.com/office/drawing/2014/main" id="{12203F32-C4AB-40C9-A543-C9161938B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285253" y="12330339"/>
                <a:ext cx="3524252" cy="333851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3C35317-C004-445D-9FC0-9B0D4C76392E}"/>
                  </a:ext>
                </a:extLst>
              </p:cNvPr>
              <p:cNvSpPr txBox="1"/>
              <p:nvPr/>
            </p:nvSpPr>
            <p:spPr>
              <a:xfrm rot="20985493">
                <a:off x="13093968" y="13322888"/>
                <a:ext cx="126124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>
                    <a:latin typeface="Candara" panose="020E0502030303020204" pitchFamily="34" charset="0"/>
                  </a:rPr>
                  <a:t>LTO8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B3AACCA-2E46-4841-80A8-142F4304AD51}"/>
                  </a:ext>
                </a:extLst>
              </p:cNvPr>
              <p:cNvSpPr txBox="1"/>
              <p:nvPr/>
            </p:nvSpPr>
            <p:spPr>
              <a:xfrm rot="20985493">
                <a:off x="19649003" y="14905587"/>
                <a:ext cx="126124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>
                    <a:latin typeface="Candara" panose="020E0502030303020204" pitchFamily="34" charset="0"/>
                  </a:rPr>
                  <a:t>LTO8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950CA7-9CD7-44E2-B9B9-91BC3CFE0C37}"/>
                  </a:ext>
                </a:extLst>
              </p:cNvPr>
              <p:cNvSpPr txBox="1"/>
              <p:nvPr/>
            </p:nvSpPr>
            <p:spPr>
              <a:xfrm rot="20985493">
                <a:off x="15692824" y="14031196"/>
                <a:ext cx="126124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>
                    <a:latin typeface="Candara" panose="020E0502030303020204" pitchFamily="34" charset="0"/>
                  </a:rPr>
                  <a:t>LTO9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92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83650E0-DC76-4BC9-AB49-30BC6B370C88}"/>
              </a:ext>
            </a:extLst>
          </p:cNvPr>
          <p:cNvSpPr/>
          <p:nvPr/>
        </p:nvSpPr>
        <p:spPr>
          <a:xfrm>
            <a:off x="0" y="-326571"/>
            <a:ext cx="36576000" cy="2090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343B75-C352-CE61-9117-CC184915B8EC}"/>
              </a:ext>
            </a:extLst>
          </p:cNvPr>
          <p:cNvSpPr/>
          <p:nvPr/>
        </p:nvSpPr>
        <p:spPr>
          <a:xfrm>
            <a:off x="631565" y="3796221"/>
            <a:ext cx="9715500" cy="1478569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149AD66F-E6B7-BD6C-DCB2-82AECC4A9B38}"/>
              </a:ext>
            </a:extLst>
          </p:cNvPr>
          <p:cNvSpPr txBox="1"/>
          <p:nvPr/>
        </p:nvSpPr>
        <p:spPr>
          <a:xfrm>
            <a:off x="21576713" y="8700828"/>
            <a:ext cx="12172253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CFP</a:t>
            </a:r>
            <a:r>
              <a:rPr lang="en-US" sz="7200" b="1" i="1" baseline="-25000" dirty="0">
                <a:solidFill>
                  <a:schemeClr val="accent1"/>
                </a:solidFill>
                <a:latin typeface="Candara" panose="020E0502030303020204" pitchFamily="34" charset="0"/>
              </a:rPr>
              <a:t>tot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= </a:t>
            </a:r>
            <a:r>
              <a:rPr lang="en-US" sz="96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Σ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 (Q + 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PUE 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  <a:ea typeface="+mn-lt"/>
                <a:cs typeface="+mn-lt"/>
              </a:rPr>
              <a:t>·</a:t>
            </a:r>
            <a:r>
              <a:rPr lang="en-US" sz="72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 C)</a:t>
            </a:r>
          </a:p>
        </p:txBody>
      </p:sp>
      <p:pic>
        <p:nvPicPr>
          <p:cNvPr id="16" name="Picture 15" descr="A drawing of a hard drive&#10;&#10;Description automatically generated">
            <a:extLst>
              <a:ext uri="{FF2B5EF4-FFF2-40B4-BE49-F238E27FC236}">
                <a16:creationId xmlns:a16="http://schemas.microsoft.com/office/drawing/2014/main" id="{E5D4DB21-8377-3002-E63C-51D69BBA3F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000">
            <a:off x="2405503" y="7682301"/>
            <a:ext cx="2478414" cy="2831194"/>
          </a:xfrm>
          <a:prstGeom prst="rect">
            <a:avLst/>
          </a:prstGeom>
        </p:spPr>
      </p:pic>
      <p:pic>
        <p:nvPicPr>
          <p:cNvPr id="17" name="Picture 16" descr="A drawing of a green square with blue text&#10;&#10;Description automatically generated">
            <a:extLst>
              <a:ext uri="{FF2B5EF4-FFF2-40B4-BE49-F238E27FC236}">
                <a16:creationId xmlns:a16="http://schemas.microsoft.com/office/drawing/2014/main" id="{96669435-BE5E-886D-A9B7-BC86A0208F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000">
            <a:off x="6232569" y="7604589"/>
            <a:ext cx="2801394" cy="305525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B698AE-6044-289E-95E0-37502F9F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39225"/>
              </p:ext>
            </p:extLst>
          </p:nvPr>
        </p:nvGraphicFramePr>
        <p:xfrm>
          <a:off x="22236267" y="11049679"/>
          <a:ext cx="12172830" cy="4101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357">
                  <a:extLst>
                    <a:ext uri="{9D8B030D-6E8A-4147-A177-3AD203B41FA5}">
                      <a16:colId xmlns:a16="http://schemas.microsoft.com/office/drawing/2014/main" val="2193316105"/>
                    </a:ext>
                  </a:extLst>
                </a:gridCol>
                <a:gridCol w="10467473">
                  <a:extLst>
                    <a:ext uri="{9D8B030D-6E8A-4147-A177-3AD203B41FA5}">
                      <a16:colId xmlns:a16="http://schemas.microsoft.com/office/drawing/2014/main" val="217454962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CFP</a:t>
                      </a:r>
                      <a:r>
                        <a:rPr lang="en-US" sz="3800" baseline="-25000" dirty="0">
                          <a:latin typeface="Candara" panose="020E050203030302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Total annual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8706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 dirty="0">
                          <a:latin typeface="Candara" panose="020E0502030303020204" pitchFamily="34" charset="0"/>
                        </a:rPr>
                        <a:t>Q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Carbon footprint of hardware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manufacturing, disposal and logistics </a:t>
                      </a:r>
                      <a:br>
                        <a:rPr lang="en-US" sz="3800" dirty="0">
                          <a:latin typeface="Candara" panose="020E0502030303020204" pitchFamily="34" charset="0"/>
                        </a:rPr>
                      </a:br>
                      <a:r>
                        <a:rPr lang="en-US" sz="3800" dirty="0">
                          <a:latin typeface="Candara" panose="020E0502030303020204" pitchFamily="34" charset="0"/>
                        </a:rPr>
                        <a:t>(per year)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730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>
                          <a:latin typeface="Candara" panose="020E0502030303020204" pitchFamily="34" charset="0"/>
                        </a:rPr>
                        <a:t>Electricity used to run the DPS 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7926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PUE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Datacenter power usage efficiency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2486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/>
                      <a:r>
                        <a:rPr lang="en-US" sz="380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fontAlgn="b">
                        <a:buFont typeface="Calibri"/>
                        <a:buChar char="-"/>
                      </a:pPr>
                      <a:r>
                        <a:rPr lang="en-US" sz="3800" dirty="0">
                          <a:latin typeface="Candara" panose="020E0502030303020204" pitchFamily="34" charset="0"/>
                        </a:rPr>
                        <a:t>Electricity production carbon footprint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494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14:cNvPr>
              <p14:cNvContentPartPr/>
              <p14:nvPr/>
            </p14:nvContentPartPr>
            <p14:xfrm>
              <a:off x="8382875" y="9612442"/>
              <a:ext cx="21771" cy="2177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074160-4BCB-4EF6-D2C6-63A83325C4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4325" y="8523892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2BE770B-1AC5-A9CC-C3C9-1F3322153CF8}"/>
              </a:ext>
            </a:extLst>
          </p:cNvPr>
          <p:cNvSpPr txBox="1"/>
          <p:nvPr/>
        </p:nvSpPr>
        <p:spPr>
          <a:xfrm>
            <a:off x="1324238" y="10710214"/>
            <a:ext cx="101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19A19-DA01-3FA1-C5F2-B11A5ACC35F5}"/>
              </a:ext>
            </a:extLst>
          </p:cNvPr>
          <p:cNvSpPr txBox="1"/>
          <p:nvPr/>
        </p:nvSpPr>
        <p:spPr>
          <a:xfrm rot="21060000">
            <a:off x="2470656" y="8972440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60 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A85DD5-C64C-3BBD-31E4-B78751DD3FB9}"/>
              </a:ext>
            </a:extLst>
          </p:cNvPr>
          <p:cNvSpPr txBox="1"/>
          <p:nvPr/>
        </p:nvSpPr>
        <p:spPr>
          <a:xfrm rot="21060000">
            <a:off x="6689943" y="9296605"/>
            <a:ext cx="1902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37kg CO</a:t>
            </a:r>
            <a:r>
              <a:rPr lang="en-US" sz="3200" baseline="-25000" dirty="0">
                <a:latin typeface="Candara" panose="020E0502030303020204" pitchFamily="34" charset="0"/>
              </a:rPr>
              <a:t>2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B57770-4DCB-88C6-1C56-7F1407E13346}"/>
              </a:ext>
            </a:extLst>
          </p:cNvPr>
          <p:cNvSpPr txBox="1"/>
          <p:nvPr/>
        </p:nvSpPr>
        <p:spPr>
          <a:xfrm rot="1800000">
            <a:off x="1290401" y="10827099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2020 12TB Seagate HDD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CABA4-D1F7-C59D-90E3-CD0032753267}"/>
              </a:ext>
            </a:extLst>
          </p:cNvPr>
          <p:cNvSpPr txBox="1"/>
          <p:nvPr/>
        </p:nvSpPr>
        <p:spPr>
          <a:xfrm rot="1525203">
            <a:off x="5283830" y="10733281"/>
            <a:ext cx="41909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2024 16TB Seagate HDD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B0D945-0E2F-5409-7C17-F44FBCEE7F7B}"/>
              </a:ext>
            </a:extLst>
          </p:cNvPr>
          <p:cNvSpPr txBox="1">
            <a:spLocks/>
          </p:cNvSpPr>
          <p:nvPr/>
        </p:nvSpPr>
        <p:spPr>
          <a:xfrm>
            <a:off x="965608" y="546388"/>
            <a:ext cx="20359506" cy="2365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6606" fontAlgn="base">
              <a:spcAft>
                <a:spcPct val="0"/>
              </a:spcAft>
            </a:pPr>
            <a:r>
              <a:rPr lang="en-US" sz="9600" b="1" dirty="0">
                <a:solidFill>
                  <a:srgbClr val="156082"/>
                </a:solidFill>
                <a:latin typeface="Corbel"/>
                <a:ea typeface="ＭＳ Ｐゴシック" charset="0"/>
              </a:rPr>
              <a:t>A Generic Carbon Footprint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796A5-E8FC-FB92-2F72-E27A129DF1AB}"/>
              </a:ext>
            </a:extLst>
          </p:cNvPr>
          <p:cNvSpPr txBox="1"/>
          <p:nvPr/>
        </p:nvSpPr>
        <p:spPr>
          <a:xfrm>
            <a:off x="14895681" y="3796221"/>
            <a:ext cx="502443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 b="1" dirty="0">
                <a:solidFill>
                  <a:srgbClr val="156082"/>
                </a:solidFill>
                <a:latin typeface="Candara" panose="020E0502030303020204" pitchFamily="34" charset="0"/>
              </a:rPr>
              <a:t>Generic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B60AE-AC69-99D8-021B-37CC2E3C864C}"/>
              </a:ext>
            </a:extLst>
          </p:cNvPr>
          <p:cNvSpPr txBox="1"/>
          <p:nvPr/>
        </p:nvSpPr>
        <p:spPr>
          <a:xfrm>
            <a:off x="1188783" y="4292880"/>
            <a:ext cx="893289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3200" dirty="0">
                <a:latin typeface="Candara" panose="020E0502030303020204" pitchFamily="34" charset="0"/>
              </a:rPr>
              <a:t>Servers use components with an in-body carbon footprint that is reported by at least one vendor. These values can be turned into a generic server component in-body carbon footprint calculation.​</a:t>
            </a:r>
            <a:endParaRPr lang="en-US" sz="3200" b="0" i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E741F5DC-38F4-4636-ADBF-9E64AAFA974C}"/>
              </a:ext>
            </a:extLst>
          </p:cNvPr>
          <p:cNvSpPr/>
          <p:nvPr/>
        </p:nvSpPr>
        <p:spPr>
          <a:xfrm rot="18597187" flipH="1">
            <a:off x="10419879" y="1775593"/>
            <a:ext cx="5638910" cy="5058782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52BC38E6-33BD-4301-AE13-12C9655810F0}"/>
              </a:ext>
            </a:extLst>
          </p:cNvPr>
          <p:cNvSpPr/>
          <p:nvPr/>
        </p:nvSpPr>
        <p:spPr>
          <a:xfrm rot="20654537">
            <a:off x="22036877" y="6146171"/>
            <a:ext cx="3203538" cy="2451242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38075-BD6D-4397-99DB-DCF81AD9C19E}"/>
              </a:ext>
            </a:extLst>
          </p:cNvPr>
          <p:cNvSpPr/>
          <p:nvPr/>
        </p:nvSpPr>
        <p:spPr>
          <a:xfrm>
            <a:off x="0" y="19559524"/>
            <a:ext cx="36576000" cy="10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    Mikko Tiainen, Heikki Helin, Johan Kylander, Juha Lehtonen, CSC – IT Center for Science Ltd,  https://digitalpreservation.fi</a:t>
            </a:r>
          </a:p>
        </p:txBody>
      </p:sp>
      <p:sp>
        <p:nvSpPr>
          <p:cNvPr id="33" name="Oval 32">
            <a:hlinkClick r:id="rId9" action="ppaction://hlinksldjump"/>
            <a:extLst>
              <a:ext uri="{FF2B5EF4-FFF2-40B4-BE49-F238E27FC236}">
                <a16:creationId xmlns:a16="http://schemas.microsoft.com/office/drawing/2014/main" id="{C44DB48B-B12C-43DE-96E7-999E9B3DD9D0}"/>
              </a:ext>
            </a:extLst>
          </p:cNvPr>
          <p:cNvSpPr/>
          <p:nvPr/>
        </p:nvSpPr>
        <p:spPr>
          <a:xfrm>
            <a:off x="25097957" y="4173068"/>
            <a:ext cx="3490877" cy="35587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/>
              <a:t>21169 </a:t>
            </a:r>
          </a:p>
          <a:p>
            <a:pPr algn="ctr"/>
            <a:r>
              <a:rPr lang="en-US" sz="4000" dirty="0"/>
              <a:t>kg CO</a:t>
            </a:r>
            <a:r>
              <a:rPr lang="en-US" sz="4000" baseline="-25000" dirty="0"/>
              <a:t>2</a:t>
            </a:r>
            <a:r>
              <a:rPr lang="en-US" sz="4000" dirty="0"/>
              <a:t>ekv</a:t>
            </a:r>
          </a:p>
        </p:txBody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47570812-3EC8-4EFA-BA4C-8218508BC9F9}"/>
              </a:ext>
            </a:extLst>
          </p:cNvPr>
          <p:cNvSpPr/>
          <p:nvPr/>
        </p:nvSpPr>
        <p:spPr>
          <a:xfrm rot="10500669" flipH="1">
            <a:off x="30605208" y="9847810"/>
            <a:ext cx="1787518" cy="2403739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D50BA8-8330-4FE1-BAF6-B58529597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75492" y="548644"/>
            <a:ext cx="2228850" cy="1419225"/>
          </a:xfrm>
          <a:prstGeom prst="rect">
            <a:avLst/>
          </a:prstGeom>
        </p:spPr>
      </p:pic>
      <p:sp>
        <p:nvSpPr>
          <p:cNvPr id="40" name="Shape 39">
            <a:extLst>
              <a:ext uri="{FF2B5EF4-FFF2-40B4-BE49-F238E27FC236}">
                <a16:creationId xmlns:a16="http://schemas.microsoft.com/office/drawing/2014/main" id="{E94D19F9-4EAD-4DF8-8BE1-3736E4D97A39}"/>
              </a:ext>
            </a:extLst>
          </p:cNvPr>
          <p:cNvSpPr/>
          <p:nvPr/>
        </p:nvSpPr>
        <p:spPr>
          <a:xfrm rot="11776321" flipH="1" flipV="1">
            <a:off x="29331596" y="5997460"/>
            <a:ext cx="1885229" cy="3333566"/>
          </a:xfrm>
          <a:prstGeom prst="swooshArrow">
            <a:avLst>
              <a:gd name="adj1" fmla="val 14105"/>
              <a:gd name="adj2" fmla="val 23775"/>
            </a:avLst>
          </a:prstGeom>
          <a:solidFill>
            <a:srgbClr val="15608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Oval 4">
            <a:hlinkClick r:id="rId12" action="ppaction://hlinksldjump"/>
            <a:extLst>
              <a:ext uri="{FF2B5EF4-FFF2-40B4-BE49-F238E27FC236}">
                <a16:creationId xmlns:a16="http://schemas.microsoft.com/office/drawing/2014/main" id="{13CCE78F-AB44-0F79-4966-854F1A793F8D}"/>
              </a:ext>
            </a:extLst>
          </p:cNvPr>
          <p:cNvSpPr/>
          <p:nvPr/>
        </p:nvSpPr>
        <p:spPr>
          <a:xfrm>
            <a:off x="32493857" y="10243893"/>
            <a:ext cx="3688242" cy="3579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Finnish hydropower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24 kg CO</a:t>
            </a:r>
            <a:r>
              <a:rPr lang="en-US" sz="3600" baseline="-25000" dirty="0">
                <a:latin typeface="Candara" panose="020E0502030303020204" pitchFamily="34" charset="0"/>
              </a:rPr>
              <a:t>2</a:t>
            </a:r>
            <a:r>
              <a:rPr lang="en-US" sz="3600" dirty="0">
                <a:latin typeface="Candara" panose="020E0502030303020204" pitchFamily="34" charset="0"/>
              </a:rPr>
              <a:t>ekv/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MWh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003DB50-A746-99DC-3A10-CB139DB42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7271"/>
              </p:ext>
            </p:extLst>
          </p:nvPr>
        </p:nvGraphicFramePr>
        <p:xfrm>
          <a:off x="937898" y="12736288"/>
          <a:ext cx="9381455" cy="52972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81455">
                  <a:extLst>
                    <a:ext uri="{9D8B030D-6E8A-4147-A177-3AD203B41FA5}">
                      <a16:colId xmlns:a16="http://schemas.microsoft.com/office/drawing/2014/main" val="2918256691"/>
                    </a:ext>
                  </a:extLst>
                </a:gridCol>
              </a:tblGrid>
              <a:tr h="12559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Average figures from data published by DELL &amp; HPE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Enclosure 15 kg CO</a:t>
                      </a:r>
                      <a:r>
                        <a:rPr lang="en-US" sz="3200" b="0" i="0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79944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Fan 3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6217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Power supply unit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0818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Mainboard (2x CPU + 192GB RAM) 488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9457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Solid state drive (&lt;500GB) 19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55038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Hard drive 37-60 kg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CO</a:t>
                      </a:r>
                      <a:r>
                        <a:rPr lang="en-US" sz="3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30450"/>
                  </a:ext>
                </a:extLst>
              </a:tr>
              <a:tr h="673543">
                <a:tc>
                  <a:txBody>
                    <a:bodyPr/>
                    <a:lstStyle/>
                    <a:p>
                      <a:pPr marL="457200" indent="-457200" algn="l" fontAlgn="base">
                        <a:buFont typeface="Arial"/>
                        <a:buChar char="•"/>
                      </a:pP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Daughterboard 170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kg CO</a:t>
                      </a:r>
                      <a:r>
                        <a:rPr lang="en-US" sz="3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ekv</a:t>
                      </a:r>
                    </a:p>
                  </a:txBody>
                  <a:tcPr marL="76286" marR="76286" marT="38138" marB="38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95087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5D917610-C14C-43B0-B00D-E9F7ECF687F5}"/>
              </a:ext>
            </a:extLst>
          </p:cNvPr>
          <p:cNvSpPr/>
          <p:nvPr/>
        </p:nvSpPr>
        <p:spPr>
          <a:xfrm>
            <a:off x="31778063" y="5070922"/>
            <a:ext cx="3688243" cy="3639113"/>
          </a:xfrm>
          <a:prstGeom prst="ellipse">
            <a:avLst/>
          </a:prstGeom>
          <a:solidFill>
            <a:srgbClr val="156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Our Data Centers: 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A: 1.05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B: 1.2</a:t>
            </a:r>
          </a:p>
          <a:p>
            <a:pPr algn="ctr"/>
            <a:r>
              <a:rPr lang="en-US" sz="3600" dirty="0">
                <a:latin typeface="Candara" panose="020E0502030303020204" pitchFamily="34" charset="0"/>
              </a:rPr>
              <a:t>C: 2</a:t>
            </a:r>
          </a:p>
        </p:txBody>
      </p:sp>
      <p:grpSp>
        <p:nvGrpSpPr>
          <p:cNvPr id="3087" name="keskigraafit">
            <a:extLst>
              <a:ext uri="{FF2B5EF4-FFF2-40B4-BE49-F238E27FC236}">
                <a16:creationId xmlns:a16="http://schemas.microsoft.com/office/drawing/2014/main" id="{6E0CF441-EC0B-1AF3-E90A-BF07711F09EF}"/>
              </a:ext>
            </a:extLst>
          </p:cNvPr>
          <p:cNvGrpSpPr/>
          <p:nvPr/>
        </p:nvGrpSpPr>
        <p:grpSpPr>
          <a:xfrm>
            <a:off x="11291919" y="6118002"/>
            <a:ext cx="11384999" cy="12353267"/>
            <a:chOff x="11402755" y="6118002"/>
            <a:chExt cx="11384999" cy="12353267"/>
          </a:xfrm>
        </p:grpSpPr>
        <p:pic>
          <p:nvPicPr>
            <p:cNvPr id="3088" name="Picture 3087">
              <a:hlinkClick r:id="rId13" action="ppaction://hlinksldjump"/>
              <a:extLst>
                <a:ext uri="{FF2B5EF4-FFF2-40B4-BE49-F238E27FC236}">
                  <a16:creationId xmlns:a16="http://schemas.microsoft.com/office/drawing/2014/main" id="{4D10EDCF-24B2-59E8-37BC-D7A486AF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02670" y="13191675"/>
              <a:ext cx="8675360" cy="5279594"/>
            </a:xfrm>
            <a:prstGeom prst="rect">
              <a:avLst/>
            </a:prstGeom>
          </p:spPr>
        </p:pic>
        <p:sp>
          <p:nvSpPr>
            <p:cNvPr id="3089" name="TextBox 3088">
              <a:extLst>
                <a:ext uri="{FF2B5EF4-FFF2-40B4-BE49-F238E27FC236}">
                  <a16:creationId xmlns:a16="http://schemas.microsoft.com/office/drawing/2014/main" id="{874A8A49-95EE-D980-999D-BD50696C2F68}"/>
                </a:ext>
              </a:extLst>
            </p:cNvPr>
            <p:cNvSpPr txBox="1"/>
            <p:nvPr/>
          </p:nvSpPr>
          <p:spPr>
            <a:xfrm>
              <a:off x="20572083" y="16466851"/>
              <a:ext cx="22156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Risk of</a:t>
              </a:r>
              <a:b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</a:br>
              <a:r>
                <a:rPr lang="en-US" sz="4200" b="1" dirty="0">
                  <a:solidFill>
                    <a:srgbClr val="92D050"/>
                  </a:solidFill>
                  <a:latin typeface="Candara" panose="020E0502030303020204" pitchFamily="34" charset="0"/>
                </a:rPr>
                <a:t>data loss</a:t>
              </a:r>
            </a:p>
          </p:txBody>
        </p:sp>
        <p:sp>
          <p:nvSpPr>
            <p:cNvPr id="3090" name="TextBox 3089">
              <a:extLst>
                <a:ext uri="{FF2B5EF4-FFF2-40B4-BE49-F238E27FC236}">
                  <a16:creationId xmlns:a16="http://schemas.microsoft.com/office/drawing/2014/main" id="{907903DB-B7FD-AA49-C096-FA2B057A86CF}"/>
                </a:ext>
              </a:extLst>
            </p:cNvPr>
            <p:cNvSpPr txBox="1"/>
            <p:nvPr/>
          </p:nvSpPr>
          <p:spPr>
            <a:xfrm>
              <a:off x="12300893" y="6118002"/>
              <a:ext cx="917561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Annual CPF / TiB of the DPS in Finland</a:t>
              </a: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158614FF-1575-5D98-4198-7119ABB311BC}"/>
                </a:ext>
              </a:extLst>
            </p:cNvPr>
            <p:cNvSpPr txBox="1"/>
            <p:nvPr/>
          </p:nvSpPr>
          <p:spPr>
            <a:xfrm>
              <a:off x="12447681" y="12306865"/>
              <a:ext cx="836880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accent1"/>
                  </a:solidFill>
                  <a:latin typeface="Corbel" panose="020B0503020204020204" pitchFamily="34" charset="0"/>
                </a:rPr>
                <a:t>Lifespan Impact on the Annual CFP</a:t>
              </a:r>
            </a:p>
          </p:txBody>
        </p:sp>
        <p:sp>
          <p:nvSpPr>
            <p:cNvPr id="3092" name="Shape 3091">
              <a:extLst>
                <a:ext uri="{FF2B5EF4-FFF2-40B4-BE49-F238E27FC236}">
                  <a16:creationId xmlns:a16="http://schemas.microsoft.com/office/drawing/2014/main" id="{34BD7C60-B08F-985D-735D-95AB3C504000}"/>
                </a:ext>
              </a:extLst>
            </p:cNvPr>
            <p:cNvSpPr/>
            <p:nvPr/>
          </p:nvSpPr>
          <p:spPr>
            <a:xfrm rot="12458461" flipV="1">
              <a:off x="20097149" y="14801837"/>
              <a:ext cx="1956138" cy="1245150"/>
            </a:xfrm>
            <a:prstGeom prst="swooshArrow">
              <a:avLst>
                <a:gd name="adj1" fmla="val 14105"/>
                <a:gd name="adj2" fmla="val 23775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A46CB302-C3D4-2EA5-492C-015EAE988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3514" y="14141548"/>
              <a:ext cx="7171236" cy="2320441"/>
            </a:xfrm>
            <a:prstGeom prst="line">
              <a:avLst/>
            </a:prstGeom>
            <a:ln w="1524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94" name="Picture 3093">
              <a:hlinkClick r:id="rId13" action="ppaction://hlinksldjump"/>
              <a:extLst>
                <a:ext uri="{FF2B5EF4-FFF2-40B4-BE49-F238E27FC236}">
                  <a16:creationId xmlns:a16="http://schemas.microsoft.com/office/drawing/2014/main" id="{54B337A3-B210-66C6-B0AC-86505A8CF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402755" y="7010848"/>
              <a:ext cx="9675191" cy="4170025"/>
            </a:xfrm>
            <a:prstGeom prst="rect">
              <a:avLst/>
            </a:prstGeom>
          </p:spPr>
        </p:pic>
      </p:grpSp>
      <p:sp>
        <p:nvSpPr>
          <p:cNvPr id="39" name="Graybox">
            <a:hlinkClick r:id="rId4" action="ppaction://hlinksldjump"/>
            <a:extLst>
              <a:ext uri="{FF2B5EF4-FFF2-40B4-BE49-F238E27FC236}">
                <a16:creationId xmlns:a16="http://schemas.microsoft.com/office/drawing/2014/main" id="{A535C9C9-9713-4B1C-8C47-9ACFEFA2B76E}"/>
              </a:ext>
            </a:extLst>
          </p:cNvPr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41" name="Whitebox">
            <a:extLst>
              <a:ext uri="{FF2B5EF4-FFF2-40B4-BE49-F238E27FC236}">
                <a16:creationId xmlns:a16="http://schemas.microsoft.com/office/drawing/2014/main" id="{972AADB0-A8D4-4E6F-B79D-A61A64BC137A}"/>
              </a:ext>
            </a:extLst>
          </p:cNvPr>
          <p:cNvSpPr/>
          <p:nvPr/>
        </p:nvSpPr>
        <p:spPr>
          <a:xfrm>
            <a:off x="11549377" y="5462331"/>
            <a:ext cx="20228686" cy="145375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63D81-7755-474F-8CE3-A9CCE27902C7}"/>
              </a:ext>
            </a:extLst>
          </p:cNvPr>
          <p:cNvSpPr/>
          <p:nvPr/>
        </p:nvSpPr>
        <p:spPr>
          <a:xfrm>
            <a:off x="18169217" y="10102334"/>
            <a:ext cx="23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D427B0-833D-4770-B185-FB670AAE2613}"/>
              </a:ext>
            </a:extLst>
          </p:cNvPr>
          <p:cNvSpPr txBox="1"/>
          <p:nvPr/>
        </p:nvSpPr>
        <p:spPr>
          <a:xfrm>
            <a:off x="21619433" y="17623834"/>
            <a:ext cx="8508985" cy="12317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1642" tIns="30821" rIns="61642" bIns="3082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442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884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326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5768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210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8652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094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536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>
                <a:latin typeface="Candara" panose="020E0502030303020204" pitchFamily="34" charset="0"/>
              </a:rPr>
              <a:t>We could also heat 35 000 saunas per year with the same CFP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6BA8EA-23C3-49B8-8D74-74B2D2B3B3B7}"/>
              </a:ext>
            </a:extLst>
          </p:cNvPr>
          <p:cNvSpPr txBox="1"/>
          <p:nvPr/>
        </p:nvSpPr>
        <p:spPr>
          <a:xfrm>
            <a:off x="12921686" y="14668210"/>
            <a:ext cx="555558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dirty="0">
                <a:latin typeface="Candara" panose="020E0502030303020204" pitchFamily="34" charset="0"/>
              </a:rPr>
              <a:t>The total carbon footprint of the DPS in Finland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2AE166-FE97-4F8D-B04D-D21F677321DC}"/>
              </a:ext>
            </a:extLst>
          </p:cNvPr>
          <p:cNvSpPr txBox="1"/>
          <p:nvPr/>
        </p:nvSpPr>
        <p:spPr>
          <a:xfrm>
            <a:off x="21000076" y="10786644"/>
            <a:ext cx="9359772" cy="12317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1642" tIns="30821" rIns="61642" bIns="3082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FI"/>
            </a:defPPr>
            <a:lvl1pPr marL="0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442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884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326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5768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210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8652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094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536" algn="l" defTabSz="762884" rtl="0" eaLnBrk="1" latinLnBrk="0" hangingPunct="1"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>
                <a:latin typeface="Candara" panose="020E0502030303020204" pitchFamily="34" charset="0"/>
              </a:rPr>
              <a:t>We could make 9 800 000 cups of coffee per year instead of doing digital preservation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9682FF1-2A15-4B41-96B0-FA5925FCF63D}"/>
                  </a:ext>
                </a:extLst>
              </p14:cNvPr>
              <p14:cNvContentPartPr/>
              <p14:nvPr/>
            </p14:nvContentPartPr>
            <p14:xfrm>
              <a:off x="18649465" y="9141766"/>
              <a:ext cx="21771" cy="21771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9682FF1-2A15-4B41-96B0-FA5925FCF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60915" y="8053216"/>
                <a:ext cx="2177100" cy="217710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Shape 59">
            <a:extLst>
              <a:ext uri="{FF2B5EF4-FFF2-40B4-BE49-F238E27FC236}">
                <a16:creationId xmlns:a16="http://schemas.microsoft.com/office/drawing/2014/main" id="{EE768A30-AB33-42AC-8D3E-9B7013541552}"/>
              </a:ext>
            </a:extLst>
          </p:cNvPr>
          <p:cNvSpPr/>
          <p:nvPr/>
        </p:nvSpPr>
        <p:spPr>
          <a:xfrm rot="1096597">
            <a:off x="18361662" y="7788843"/>
            <a:ext cx="2457075" cy="2960373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1" name="Oval 60">
            <a:hlinkClick r:id="rId9" action="ppaction://hlinksldjump"/>
            <a:extLst>
              <a:ext uri="{FF2B5EF4-FFF2-40B4-BE49-F238E27FC236}">
                <a16:creationId xmlns:a16="http://schemas.microsoft.com/office/drawing/2014/main" id="{CBADAA61-7C5D-4406-96D0-86A24C91E65E}"/>
              </a:ext>
            </a:extLst>
          </p:cNvPr>
          <p:cNvSpPr/>
          <p:nvPr/>
        </p:nvSpPr>
        <p:spPr>
          <a:xfrm>
            <a:off x="13412957" y="9748528"/>
            <a:ext cx="4573044" cy="46832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/>
              <a:t>21169</a:t>
            </a:r>
            <a:r>
              <a:rPr lang="en-US" sz="6000" b="1" dirty="0"/>
              <a:t> </a:t>
            </a:r>
          </a:p>
          <a:p>
            <a:pPr algn="ctr"/>
            <a:r>
              <a:rPr lang="en-US" sz="4000" dirty="0"/>
              <a:t>kg CO</a:t>
            </a:r>
            <a:r>
              <a:rPr lang="en-US" sz="4000" baseline="-25000" dirty="0"/>
              <a:t>2</a:t>
            </a:r>
            <a:r>
              <a:rPr lang="en-US" sz="4000" dirty="0"/>
              <a:t>ekv</a:t>
            </a:r>
          </a:p>
        </p:txBody>
      </p:sp>
      <p:sp>
        <p:nvSpPr>
          <p:cNvPr id="62" name="Shape 61">
            <a:extLst>
              <a:ext uri="{FF2B5EF4-FFF2-40B4-BE49-F238E27FC236}">
                <a16:creationId xmlns:a16="http://schemas.microsoft.com/office/drawing/2014/main" id="{8F90CBC6-C311-41FC-B9E7-70175B61F418}"/>
              </a:ext>
            </a:extLst>
          </p:cNvPr>
          <p:cNvSpPr/>
          <p:nvPr/>
        </p:nvSpPr>
        <p:spPr>
          <a:xfrm rot="20499848" flipV="1">
            <a:off x="18898883" y="12616208"/>
            <a:ext cx="2434292" cy="3022414"/>
          </a:xfrm>
          <a:prstGeom prst="swooshArrow">
            <a:avLst>
              <a:gd name="adj1" fmla="val 14105"/>
              <a:gd name="adj2" fmla="val 237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C996B7-2B4C-EDE8-4528-2B42D3375224}"/>
              </a:ext>
            </a:extLst>
          </p:cNvPr>
          <p:cNvGrpSpPr/>
          <p:nvPr/>
        </p:nvGrpSpPr>
        <p:grpSpPr>
          <a:xfrm>
            <a:off x="21830920" y="12847929"/>
            <a:ext cx="7698085" cy="4990161"/>
            <a:chOff x="21673725" y="12792511"/>
            <a:chExt cx="7698085" cy="4990161"/>
          </a:xfrm>
        </p:grpSpPr>
        <p:pic>
          <p:nvPicPr>
            <p:cNvPr id="27" name="Picture 26" descr="A wooden bench in a room&#10;&#10;Description automatically generated">
              <a:extLst>
                <a:ext uri="{FF2B5EF4-FFF2-40B4-BE49-F238E27FC236}">
                  <a16:creationId xmlns:a16="http://schemas.microsoft.com/office/drawing/2014/main" id="{86D2E0EA-73DA-E4AB-87D7-FF6F3AD47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779560" y="12792511"/>
              <a:ext cx="5592250" cy="4194188"/>
            </a:xfrm>
            <a:prstGeom prst="rect">
              <a:avLst/>
            </a:prstGeom>
          </p:spPr>
        </p:pic>
        <p:pic>
          <p:nvPicPr>
            <p:cNvPr id="32" name="Picture 31" descr="A bucket of leaves and a towel&#10;&#10;Description automatically generated">
              <a:extLst>
                <a:ext uri="{FF2B5EF4-FFF2-40B4-BE49-F238E27FC236}">
                  <a16:creationId xmlns:a16="http://schemas.microsoft.com/office/drawing/2014/main" id="{7194CB05-593F-8F94-8130-4A3977573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1673725" y="13725374"/>
              <a:ext cx="4057298" cy="4057298"/>
            </a:xfrm>
            <a:prstGeom prst="rect">
              <a:avLst/>
            </a:prstGeom>
          </p:spPr>
        </p:pic>
      </p:grpSp>
      <p:grpSp>
        <p:nvGrpSpPr>
          <p:cNvPr id="3078" name="Group 3077">
            <a:extLst>
              <a:ext uri="{FF2B5EF4-FFF2-40B4-BE49-F238E27FC236}">
                <a16:creationId xmlns:a16="http://schemas.microsoft.com/office/drawing/2014/main" id="{9334679A-AF41-3774-9C86-B3A1ACD80584}"/>
              </a:ext>
            </a:extLst>
          </p:cNvPr>
          <p:cNvGrpSpPr/>
          <p:nvPr/>
        </p:nvGrpSpPr>
        <p:grpSpPr>
          <a:xfrm>
            <a:off x="21685366" y="6615327"/>
            <a:ext cx="7157922" cy="3845779"/>
            <a:chOff x="21617062" y="6615327"/>
            <a:chExt cx="7157922" cy="3845779"/>
          </a:xfrm>
        </p:grpSpPr>
        <p:pic>
          <p:nvPicPr>
            <p:cNvPr id="3074" name="Picture 3073" descr="A cup of coffee with a saucer and a black background&#10;&#10;Description automatically generated">
              <a:extLst>
                <a:ext uri="{FF2B5EF4-FFF2-40B4-BE49-F238E27FC236}">
                  <a16:creationId xmlns:a16="http://schemas.microsoft.com/office/drawing/2014/main" id="{94E1D4FA-FD6B-E108-7F15-20D233FFA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17062" y="6766752"/>
              <a:ext cx="2738103" cy="2462903"/>
            </a:xfrm>
            <a:prstGeom prst="rect">
              <a:avLst/>
            </a:prstGeom>
          </p:spPr>
        </p:pic>
        <p:pic>
          <p:nvPicPr>
            <p:cNvPr id="3076" name="Picture 3075" descr="A cup of coffee with a saucer and a black background&#10;&#10;Description automatically generated">
              <a:extLst>
                <a:ext uri="{FF2B5EF4-FFF2-40B4-BE49-F238E27FC236}">
                  <a16:creationId xmlns:a16="http://schemas.microsoft.com/office/drawing/2014/main" id="{94D77A05-DB27-AA18-2862-4BCBC4C95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8533" y="6615327"/>
              <a:ext cx="2738103" cy="2462903"/>
            </a:xfrm>
            <a:prstGeom prst="rect">
              <a:avLst/>
            </a:prstGeom>
          </p:spPr>
        </p:pic>
        <p:pic>
          <p:nvPicPr>
            <p:cNvPr id="3075" name="Picture 3074" descr="A cup of coffee with a saucer and a black background&#10;&#10;Description automatically generated">
              <a:extLst>
                <a:ext uri="{FF2B5EF4-FFF2-40B4-BE49-F238E27FC236}">
                  <a16:creationId xmlns:a16="http://schemas.microsoft.com/office/drawing/2014/main" id="{C75DBBBE-5807-D499-C285-CD8D4416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3111" y="7728782"/>
              <a:ext cx="2738103" cy="2462903"/>
            </a:xfrm>
            <a:prstGeom prst="rect">
              <a:avLst/>
            </a:prstGeom>
          </p:spPr>
        </p:pic>
        <p:pic>
          <p:nvPicPr>
            <p:cNvPr id="3077" name="Picture 3076" descr="A cup of coffee with a saucer and a black background&#10;&#10;Description automatically generated">
              <a:extLst>
                <a:ext uri="{FF2B5EF4-FFF2-40B4-BE49-F238E27FC236}">
                  <a16:creationId xmlns:a16="http://schemas.microsoft.com/office/drawing/2014/main" id="{73665676-DEE0-480D-18ED-9B18417E7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6881" y="7998203"/>
              <a:ext cx="2738103" cy="2462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92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6778"/>
    </a:dk1>
    <a:lt1>
      <a:srgbClr val="FFFFFF"/>
    </a:lt1>
    <a:dk2>
      <a:srgbClr val="830051"/>
    </a:dk2>
    <a:lt2>
      <a:srgbClr val="FFFFFF"/>
    </a:lt2>
    <a:accent1>
      <a:srgbClr val="006778"/>
    </a:accent1>
    <a:accent2>
      <a:srgbClr val="830051"/>
    </a:accent2>
    <a:accent3>
      <a:srgbClr val="5E6971"/>
    </a:accent3>
    <a:accent4>
      <a:srgbClr val="025B96"/>
    </a:accent4>
    <a:accent5>
      <a:srgbClr val="92C746"/>
    </a:accent5>
    <a:accent6>
      <a:srgbClr val="F05422"/>
    </a:accent6>
    <a:hlink>
      <a:srgbClr val="74003D"/>
    </a:hlink>
    <a:folHlink>
      <a:srgbClr val="075084"/>
    </a:folHlink>
  </a:clrScheme>
  <a:fontScheme name="Orbit">
    <a:majorFont>
      <a:latin typeface="Candara"/>
      <a:ea typeface=""/>
      <a:cs typeface=""/>
      <a:font script="Jpan" typeface="ＭＳ Ｐゴシック"/>
    </a:majorFont>
    <a:minorFont>
      <a:latin typeface="Candara"/>
      <a:ea typeface=""/>
      <a:cs typeface=""/>
      <a:font script="Jpan"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1256</Words>
  <Application>Microsoft Office PowerPoint</Application>
  <PresentationFormat>Custom</PresentationFormat>
  <Paragraphs>225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Candara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 Lehtonen</dc:creator>
  <cp:lastModifiedBy>Johan Kylander</cp:lastModifiedBy>
  <cp:revision>71</cp:revision>
  <dcterms:created xsi:type="dcterms:W3CDTF">2024-08-29T07:23:46Z</dcterms:created>
  <dcterms:modified xsi:type="dcterms:W3CDTF">2024-10-04T11:49:36Z</dcterms:modified>
</cp:coreProperties>
</file>